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5" r:id="rId6"/>
    <p:sldId id="263" r:id="rId7"/>
    <p:sldId id="267" r:id="rId8"/>
    <p:sldId id="260" r:id="rId9"/>
    <p:sldId id="262" r:id="rId10"/>
    <p:sldId id="266" r:id="rId11"/>
    <p:sldId id="264" r:id="rId12"/>
    <p:sldId id="268" r:id="rId13"/>
    <p:sldId id="269" r:id="rId14"/>
    <p:sldId id="270" r:id="rId15"/>
    <p:sldId id="272" r:id="rId16"/>
    <p:sldId id="274" r:id="rId17"/>
    <p:sldId id="276" r:id="rId18"/>
    <p:sldId id="278" r:id="rId19"/>
    <p:sldId id="271" r:id="rId20"/>
    <p:sldId id="273" r:id="rId21"/>
    <p:sldId id="275" r:id="rId22"/>
    <p:sldId id="277" r:id="rId23"/>
    <p:sldId id="279" r:id="rId24"/>
    <p:sldId id="280" r:id="rId25"/>
    <p:sldId id="282" r:id="rId26"/>
    <p:sldId id="284" r:id="rId27"/>
    <p:sldId id="286" r:id="rId28"/>
    <p:sldId id="288" r:id="rId29"/>
    <p:sldId id="290" r:id="rId30"/>
    <p:sldId id="283" r:id="rId31"/>
    <p:sldId id="285" r:id="rId32"/>
    <p:sldId id="287" r:id="rId33"/>
    <p:sldId id="289" r:id="rId34"/>
    <p:sldId id="291" r:id="rId35"/>
    <p:sldId id="292" r:id="rId36"/>
    <p:sldId id="293" r:id="rId37"/>
    <p:sldId id="297" r:id="rId38"/>
    <p:sldId id="295" r:id="rId39"/>
    <p:sldId id="299" r:id="rId40"/>
    <p:sldId id="301" r:id="rId41"/>
    <p:sldId id="296" r:id="rId42"/>
    <p:sldId id="298" r:id="rId43"/>
    <p:sldId id="294" r:id="rId44"/>
    <p:sldId id="300" r:id="rId45"/>
    <p:sldId id="302" r:id="rId46"/>
    <p:sldId id="303" r:id="rId47"/>
    <p:sldId id="306" r:id="rId48"/>
    <p:sldId id="304" r:id="rId49"/>
    <p:sldId id="308" r:id="rId50"/>
    <p:sldId id="310" r:id="rId51"/>
    <p:sldId id="312" r:id="rId52"/>
    <p:sldId id="307" r:id="rId53"/>
    <p:sldId id="305" r:id="rId54"/>
    <p:sldId id="309" r:id="rId55"/>
    <p:sldId id="311" r:id="rId56"/>
    <p:sldId id="313" r:id="rId57"/>
    <p:sldId id="314" r:id="rId58"/>
    <p:sldId id="315" r:id="rId59"/>
    <p:sldId id="317" r:id="rId60"/>
    <p:sldId id="319" r:id="rId61"/>
    <p:sldId id="321" r:id="rId62"/>
    <p:sldId id="323" r:id="rId63"/>
    <p:sldId id="316" r:id="rId64"/>
    <p:sldId id="318" r:id="rId65"/>
    <p:sldId id="320" r:id="rId66"/>
    <p:sldId id="322" r:id="rId67"/>
    <p:sldId id="324" r:id="rId68"/>
    <p:sldId id="326" r:id="rId69"/>
    <p:sldId id="327"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11/15/2019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11/15/2019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11/15/2019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11/15/2019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11/15/2019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3E3C6-444E-47BF-980D-1AACF993CC4C}"/>
              </a:ext>
            </a:extLst>
          </p:cNvPr>
          <p:cNvSpPr>
            <a:spLocks noGrp="1"/>
          </p:cNvSpPr>
          <p:nvPr>
            <p:ph type="ctrTitle"/>
          </p:nvPr>
        </p:nvSpPr>
        <p:spPr/>
        <p:txBody>
          <a:bodyPr/>
          <a:lstStyle/>
          <a:p>
            <a:r>
              <a:rPr lang="nl-BE" dirty="0"/>
              <a:t>LOZER Lodge </a:t>
            </a:r>
            <a:br>
              <a:rPr lang="nl-BE" dirty="0"/>
            </a:br>
            <a:br>
              <a:rPr lang="nl-BE" dirty="0"/>
            </a:br>
            <a:r>
              <a:rPr lang="nl-BE" dirty="0"/>
              <a:t>quiz</a:t>
            </a:r>
          </a:p>
        </p:txBody>
      </p:sp>
      <p:sp>
        <p:nvSpPr>
          <p:cNvPr id="3" name="Ondertitel 2">
            <a:extLst>
              <a:ext uri="{FF2B5EF4-FFF2-40B4-BE49-F238E27FC236}">
                <a16:creationId xmlns:a16="http://schemas.microsoft.com/office/drawing/2014/main" id="{77415118-4FA9-4250-ADA1-A00CCBF0FEED}"/>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234009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br>
              <a:rPr lang="nl-BE" dirty="0"/>
            </a:br>
            <a:r>
              <a:rPr lang="nl-BE" dirty="0">
                <a:solidFill>
                  <a:srgbClr val="FF0000"/>
                </a:solidFill>
              </a:rPr>
              <a:t>CHICKEN RUN</a:t>
            </a:r>
            <a:endParaRPr lang="nl-BE" dirty="0"/>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22786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br>
              <a:rPr lang="nl-BE" dirty="0"/>
            </a:br>
            <a:r>
              <a:rPr lang="nl-BE" dirty="0">
                <a:solidFill>
                  <a:srgbClr val="FF0000"/>
                </a:solidFill>
              </a:rPr>
              <a:t>FREAKY FRIDAY</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endParaRPr lang="nl-BE" sz="8800" dirty="0"/>
          </a:p>
        </p:txBody>
      </p:sp>
      <p:pic>
        <p:nvPicPr>
          <p:cNvPr id="2050" name="Picture 2" descr="Afbeeldingsresultaat voor freaky friday emoji">
            <a:extLst>
              <a:ext uri="{FF2B5EF4-FFF2-40B4-BE49-F238E27FC236}">
                <a16:creationId xmlns:a16="http://schemas.microsoft.com/office/drawing/2014/main" id="{186A0DA2-1B71-474F-93F4-980BEF86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037" y="3128361"/>
            <a:ext cx="5649925" cy="193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6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br>
              <a:rPr lang="nl-BE" dirty="0"/>
            </a:br>
            <a:r>
              <a:rPr lang="nl-BE" dirty="0">
                <a:solidFill>
                  <a:srgbClr val="FF0000"/>
                </a:solidFill>
              </a:rPr>
              <a:t>LORD OF THE RINGS</a:t>
            </a:r>
            <a:endParaRPr lang="nl-BE" dirty="0"/>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341765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F65A48-5DD9-44D4-8640-49FDD7020EF2}"/>
              </a:ext>
            </a:extLst>
          </p:cNvPr>
          <p:cNvSpPr>
            <a:spLocks noGrp="1"/>
          </p:cNvSpPr>
          <p:nvPr>
            <p:ph type="title"/>
          </p:nvPr>
        </p:nvSpPr>
        <p:spPr/>
        <p:txBody>
          <a:bodyPr/>
          <a:lstStyle/>
          <a:p>
            <a:r>
              <a:rPr lang="nl-BE" dirty="0"/>
              <a:t>RONDE 2</a:t>
            </a:r>
          </a:p>
        </p:txBody>
      </p:sp>
      <p:sp>
        <p:nvSpPr>
          <p:cNvPr id="5" name="Tijdelijke aanduiding voor tekst 4">
            <a:extLst>
              <a:ext uri="{FF2B5EF4-FFF2-40B4-BE49-F238E27FC236}">
                <a16:creationId xmlns:a16="http://schemas.microsoft.com/office/drawing/2014/main" id="{31EF12C8-1596-485A-A6D7-0B3FA3A0B036}"/>
              </a:ext>
            </a:extLst>
          </p:cNvPr>
          <p:cNvSpPr>
            <a:spLocks noGrp="1"/>
          </p:cNvSpPr>
          <p:nvPr>
            <p:ph type="body" idx="1"/>
          </p:nvPr>
        </p:nvSpPr>
        <p:spPr/>
        <p:txBody>
          <a:bodyPr/>
          <a:lstStyle/>
          <a:p>
            <a:r>
              <a:rPr lang="nl-BE" dirty="0"/>
              <a:t>Waar is </a:t>
            </a:r>
            <a:r>
              <a:rPr lang="nl-BE" dirty="0" err="1"/>
              <a:t>wally</a:t>
            </a:r>
            <a:endParaRPr lang="nl-BE" dirty="0"/>
          </a:p>
          <a:p>
            <a:endParaRPr lang="nl-BE" dirty="0"/>
          </a:p>
        </p:txBody>
      </p:sp>
    </p:spTree>
    <p:extLst>
      <p:ext uri="{BB962C8B-B14F-4D97-AF65-F5344CB8AC3E}">
        <p14:creationId xmlns:p14="http://schemas.microsoft.com/office/powerpoint/2010/main" val="233178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(stad)</a:t>
            </a:r>
          </a:p>
        </p:txBody>
      </p:sp>
      <p:pic>
        <p:nvPicPr>
          <p:cNvPr id="4100" name="Picture 4" descr="Afbeeldingsresultaat voor manneke pis geraardsbergen&quot;">
            <a:extLst>
              <a:ext uri="{FF2B5EF4-FFF2-40B4-BE49-F238E27FC236}">
                <a16:creationId xmlns:a16="http://schemas.microsoft.com/office/drawing/2014/main" id="{C407FEC4-9E09-46C1-A599-C77C43FA8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442" y="1652576"/>
            <a:ext cx="7557116" cy="5025482"/>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7618520" y="2097418"/>
            <a:ext cx="2391052" cy="4677334"/>
          </a:xfrm>
        </p:spPr>
      </p:pic>
    </p:spTree>
    <p:extLst>
      <p:ext uri="{BB962C8B-B14F-4D97-AF65-F5344CB8AC3E}">
        <p14:creationId xmlns:p14="http://schemas.microsoft.com/office/powerpoint/2010/main" val="363655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28807696-9478-43CA-A07C-0DF328ADB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766" y="1376039"/>
            <a:ext cx="9217011" cy="517850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(land)</a:t>
            </a:r>
          </a:p>
        </p:txBody>
      </p:sp>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flipH="1">
            <a:off x="1251678" y="2166151"/>
            <a:ext cx="2305994" cy="4510946"/>
          </a:xfrm>
        </p:spPr>
      </p:pic>
    </p:spTree>
    <p:extLst>
      <p:ext uri="{BB962C8B-B14F-4D97-AF65-F5344CB8AC3E}">
        <p14:creationId xmlns:p14="http://schemas.microsoft.com/office/powerpoint/2010/main" val="415365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63378AB-4CD2-45D3-9377-BF8202188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78" y="1740255"/>
            <a:ext cx="9839788" cy="5528407"/>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(GEBOUW)</a:t>
            </a:r>
          </a:p>
        </p:txBody>
      </p:sp>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9864571" y="4610860"/>
            <a:ext cx="1148737" cy="2247140"/>
          </a:xfrm>
        </p:spPr>
      </p:pic>
    </p:spTree>
    <p:extLst>
      <p:ext uri="{BB962C8B-B14F-4D97-AF65-F5344CB8AC3E}">
        <p14:creationId xmlns:p14="http://schemas.microsoft.com/office/powerpoint/2010/main" val="284340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(STAD)</a:t>
            </a:r>
          </a:p>
        </p:txBody>
      </p:sp>
      <p:sp>
        <p:nvSpPr>
          <p:cNvPr id="2" name="AutoShape 2" descr="Afbeeldingsresultaat voor GUGGENHEIM&quot;">
            <a:extLst>
              <a:ext uri="{FF2B5EF4-FFF2-40B4-BE49-F238E27FC236}">
                <a16:creationId xmlns:a16="http://schemas.microsoft.com/office/drawing/2014/main" id="{BA52BF28-D6A3-46AA-8260-C2C8AAC3AA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44" name="Picture 4" descr="Afbeeldingsresultaat voor GUGGENHEIM&quot;">
            <a:extLst>
              <a:ext uri="{FF2B5EF4-FFF2-40B4-BE49-F238E27FC236}">
                <a16:creationId xmlns:a16="http://schemas.microsoft.com/office/drawing/2014/main" id="{8463FA67-EF3A-469D-8B98-83724234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707" y="1874517"/>
            <a:ext cx="8750263" cy="4922023"/>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9746856" y="3005013"/>
            <a:ext cx="1938227" cy="3791527"/>
          </a:xfrm>
        </p:spPr>
      </p:pic>
    </p:spTree>
    <p:extLst>
      <p:ext uri="{BB962C8B-B14F-4D97-AF65-F5344CB8AC3E}">
        <p14:creationId xmlns:p14="http://schemas.microsoft.com/office/powerpoint/2010/main" val="396696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(LAND)</a:t>
            </a:r>
          </a:p>
        </p:txBody>
      </p:sp>
      <p:sp>
        <p:nvSpPr>
          <p:cNvPr id="2" name="AutoShape 2" descr="Afbeeldingsresultaat voor GUGGENHEIM&quot;">
            <a:extLst>
              <a:ext uri="{FF2B5EF4-FFF2-40B4-BE49-F238E27FC236}">
                <a16:creationId xmlns:a16="http://schemas.microsoft.com/office/drawing/2014/main" id="{BA52BF28-D6A3-46AA-8260-C2C8AAC3AA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2290" name="Picture 2" descr="Afbeeldingsresultaat voor PETRONAS TWIN TOWERS&quot;">
            <a:extLst>
              <a:ext uri="{FF2B5EF4-FFF2-40B4-BE49-F238E27FC236}">
                <a16:creationId xmlns:a16="http://schemas.microsoft.com/office/drawing/2014/main" id="{3E034E7A-97D0-486D-B7C8-2AF60FED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01" y="1464815"/>
            <a:ext cx="9421198" cy="5238088"/>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flipH="1">
            <a:off x="965413" y="3182963"/>
            <a:ext cx="1799392" cy="3519940"/>
          </a:xfrm>
        </p:spPr>
      </p:pic>
    </p:spTree>
    <p:extLst>
      <p:ext uri="{BB962C8B-B14F-4D97-AF65-F5344CB8AC3E}">
        <p14:creationId xmlns:p14="http://schemas.microsoft.com/office/powerpoint/2010/main" val="155639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(stad)</a:t>
            </a:r>
            <a:br>
              <a:rPr lang="nl-BE" dirty="0"/>
            </a:br>
            <a:r>
              <a:rPr lang="nl-BE" dirty="0">
                <a:solidFill>
                  <a:srgbClr val="FF0000"/>
                </a:solidFill>
              </a:rPr>
              <a:t>Geraardsbergen</a:t>
            </a:r>
          </a:p>
        </p:txBody>
      </p:sp>
      <p:pic>
        <p:nvPicPr>
          <p:cNvPr id="4100" name="Picture 4" descr="Afbeeldingsresultaat voor manneke pis geraardsbergen&quot;">
            <a:extLst>
              <a:ext uri="{FF2B5EF4-FFF2-40B4-BE49-F238E27FC236}">
                <a16:creationId xmlns:a16="http://schemas.microsoft.com/office/drawing/2014/main" id="{C407FEC4-9E09-46C1-A599-C77C43FA8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442" y="1749270"/>
            <a:ext cx="7557116" cy="5025482"/>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7618520" y="2097418"/>
            <a:ext cx="2391052" cy="4677334"/>
          </a:xfrm>
        </p:spPr>
      </p:pic>
    </p:spTree>
    <p:extLst>
      <p:ext uri="{BB962C8B-B14F-4D97-AF65-F5344CB8AC3E}">
        <p14:creationId xmlns:p14="http://schemas.microsoft.com/office/powerpoint/2010/main" val="176955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6EA6D-6BAC-4C91-9D9F-CF5FAB19C89D}"/>
              </a:ext>
            </a:extLst>
          </p:cNvPr>
          <p:cNvSpPr>
            <a:spLocks noGrp="1"/>
          </p:cNvSpPr>
          <p:nvPr>
            <p:ph type="title"/>
          </p:nvPr>
        </p:nvSpPr>
        <p:spPr/>
        <p:txBody>
          <a:bodyPr/>
          <a:lstStyle/>
          <a:p>
            <a:r>
              <a:rPr lang="nl-BE" dirty="0"/>
              <a:t>RONDE 1</a:t>
            </a:r>
          </a:p>
        </p:txBody>
      </p:sp>
      <p:sp>
        <p:nvSpPr>
          <p:cNvPr id="3" name="Tijdelijke aanduiding voor tekst 2">
            <a:extLst>
              <a:ext uri="{FF2B5EF4-FFF2-40B4-BE49-F238E27FC236}">
                <a16:creationId xmlns:a16="http://schemas.microsoft.com/office/drawing/2014/main" id="{A63CB600-C794-4CED-8625-9BA003FDC11A}"/>
              </a:ext>
            </a:extLst>
          </p:cNvPr>
          <p:cNvSpPr>
            <a:spLocks noGrp="1"/>
          </p:cNvSpPr>
          <p:nvPr>
            <p:ph type="body" idx="1"/>
          </p:nvPr>
        </p:nvSpPr>
        <p:spPr/>
        <p:txBody>
          <a:bodyPr/>
          <a:lstStyle/>
          <a:p>
            <a:r>
              <a:rPr lang="nl-BE" dirty="0"/>
              <a:t>Tv &amp; film</a:t>
            </a:r>
          </a:p>
        </p:txBody>
      </p:sp>
    </p:spTree>
    <p:extLst>
      <p:ext uri="{BB962C8B-B14F-4D97-AF65-F5344CB8AC3E}">
        <p14:creationId xmlns:p14="http://schemas.microsoft.com/office/powerpoint/2010/main" val="61306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28807696-9478-43CA-A07C-0DF328ADB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766" y="1376039"/>
            <a:ext cx="9217011" cy="517850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(land)</a:t>
            </a:r>
            <a:br>
              <a:rPr lang="nl-BE" dirty="0"/>
            </a:br>
            <a:r>
              <a:rPr lang="nl-BE" dirty="0">
                <a:solidFill>
                  <a:srgbClr val="FF0000"/>
                </a:solidFill>
              </a:rPr>
              <a:t>ITALIE </a:t>
            </a:r>
          </a:p>
        </p:txBody>
      </p:sp>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flipH="1">
            <a:off x="1251678" y="2166151"/>
            <a:ext cx="2305994" cy="4510946"/>
          </a:xfrm>
        </p:spPr>
      </p:pic>
    </p:spTree>
    <p:extLst>
      <p:ext uri="{BB962C8B-B14F-4D97-AF65-F5344CB8AC3E}">
        <p14:creationId xmlns:p14="http://schemas.microsoft.com/office/powerpoint/2010/main" val="295932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63378AB-4CD2-45D3-9377-BF8202188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78" y="1740255"/>
            <a:ext cx="9839788" cy="5528407"/>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normAutofit fontScale="90000"/>
          </a:bodyPr>
          <a:lstStyle/>
          <a:p>
            <a:r>
              <a:rPr lang="nl-BE" dirty="0"/>
              <a:t>Waar is </a:t>
            </a:r>
            <a:r>
              <a:rPr lang="nl-BE" dirty="0" err="1"/>
              <a:t>wally</a:t>
            </a:r>
            <a:r>
              <a:rPr lang="nl-BE" dirty="0"/>
              <a:t>? (GEBOUW)</a:t>
            </a:r>
            <a:br>
              <a:rPr lang="nl-BE" dirty="0"/>
            </a:br>
            <a:r>
              <a:rPr lang="nl-BE" b="1" dirty="0" err="1">
                <a:solidFill>
                  <a:srgbClr val="FF0000"/>
                </a:solidFill>
              </a:rPr>
              <a:t>T</a:t>
            </a:r>
            <a:r>
              <a:rPr lang="nl-BE" dirty="0" err="1">
                <a:solidFill>
                  <a:srgbClr val="FF0000"/>
                </a:solidFill>
              </a:rPr>
              <a:t>aj</a:t>
            </a:r>
            <a:r>
              <a:rPr lang="nl-BE" dirty="0">
                <a:solidFill>
                  <a:srgbClr val="FF0000"/>
                </a:solidFill>
              </a:rPr>
              <a:t> </a:t>
            </a:r>
            <a:r>
              <a:rPr lang="nl-BE" dirty="0" err="1">
                <a:solidFill>
                  <a:srgbClr val="FF0000"/>
                </a:solidFill>
              </a:rPr>
              <a:t>Mahal</a:t>
            </a:r>
            <a:br>
              <a:rPr lang="nl-BE" b="1" dirty="0"/>
            </a:br>
            <a:endParaRPr lang="nl-BE" dirty="0"/>
          </a:p>
        </p:txBody>
      </p:sp>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9864571" y="4610860"/>
            <a:ext cx="1148737" cy="2247140"/>
          </a:xfrm>
        </p:spPr>
      </p:pic>
    </p:spTree>
    <p:extLst>
      <p:ext uri="{BB962C8B-B14F-4D97-AF65-F5344CB8AC3E}">
        <p14:creationId xmlns:p14="http://schemas.microsoft.com/office/powerpoint/2010/main" val="78288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(STAD)</a:t>
            </a:r>
            <a:br>
              <a:rPr lang="nl-BE" dirty="0"/>
            </a:br>
            <a:r>
              <a:rPr lang="nl-BE" dirty="0">
                <a:solidFill>
                  <a:srgbClr val="FF0000"/>
                </a:solidFill>
              </a:rPr>
              <a:t>BILBAO</a:t>
            </a:r>
            <a:endParaRPr lang="nl-BE" dirty="0"/>
          </a:p>
        </p:txBody>
      </p:sp>
      <p:sp>
        <p:nvSpPr>
          <p:cNvPr id="2" name="AutoShape 2" descr="Afbeeldingsresultaat voor GUGGENHEIM&quot;">
            <a:extLst>
              <a:ext uri="{FF2B5EF4-FFF2-40B4-BE49-F238E27FC236}">
                <a16:creationId xmlns:a16="http://schemas.microsoft.com/office/drawing/2014/main" id="{BA52BF28-D6A3-46AA-8260-C2C8AAC3AA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44" name="Picture 4" descr="Afbeeldingsresultaat voor GUGGENHEIM&quot;">
            <a:extLst>
              <a:ext uri="{FF2B5EF4-FFF2-40B4-BE49-F238E27FC236}">
                <a16:creationId xmlns:a16="http://schemas.microsoft.com/office/drawing/2014/main" id="{8463FA67-EF3A-469D-8B98-83724234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707" y="1874517"/>
            <a:ext cx="8750263" cy="4922023"/>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a:off x="9746856" y="3005013"/>
            <a:ext cx="1938227" cy="3791527"/>
          </a:xfrm>
        </p:spPr>
      </p:pic>
    </p:spTree>
    <p:extLst>
      <p:ext uri="{BB962C8B-B14F-4D97-AF65-F5344CB8AC3E}">
        <p14:creationId xmlns:p14="http://schemas.microsoft.com/office/powerpoint/2010/main" val="220635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GUGGENHEIM&quot;">
            <a:extLst>
              <a:ext uri="{FF2B5EF4-FFF2-40B4-BE49-F238E27FC236}">
                <a16:creationId xmlns:a16="http://schemas.microsoft.com/office/drawing/2014/main" id="{BA52BF28-D6A3-46AA-8260-C2C8AAC3AA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2290" name="Picture 2" descr="Afbeeldingsresultaat voor PETRONAS TWIN TOWERS&quot;">
            <a:extLst>
              <a:ext uri="{FF2B5EF4-FFF2-40B4-BE49-F238E27FC236}">
                <a16:creationId xmlns:a16="http://schemas.microsoft.com/office/drawing/2014/main" id="{3E034E7A-97D0-486D-B7C8-2AF60FED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01" y="1464815"/>
            <a:ext cx="9421198" cy="5238088"/>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31C8C073-263E-43E3-A66A-3CDC7D6FF7BE}"/>
              </a:ext>
            </a:extLst>
          </p:cNvPr>
          <p:cNvPicPr>
            <a:picLocks noGrp="1" noChangeAspect="1"/>
          </p:cNvPicPr>
          <p:nvPr>
            <p:ph idx="1"/>
          </p:nvPr>
        </p:nvPicPr>
        <p:blipFill>
          <a:blip r:embed="rId3"/>
          <a:stretch>
            <a:fillRect/>
          </a:stretch>
        </p:blipFill>
        <p:spPr>
          <a:xfrm flipH="1">
            <a:off x="965413" y="3182963"/>
            <a:ext cx="1799392" cy="3519940"/>
          </a:xfrm>
        </p:spPr>
      </p:pic>
      <p:sp>
        <p:nvSpPr>
          <p:cNvPr id="4" name="Titel 3">
            <a:extLst>
              <a:ext uri="{FF2B5EF4-FFF2-40B4-BE49-F238E27FC236}">
                <a16:creationId xmlns:a16="http://schemas.microsoft.com/office/drawing/2014/main" id="{ED3263AA-7EE8-4D27-BE3A-6DC1A2439035}"/>
              </a:ext>
            </a:extLst>
          </p:cNvPr>
          <p:cNvSpPr>
            <a:spLocks noGrp="1"/>
          </p:cNvSpPr>
          <p:nvPr>
            <p:ph type="title"/>
          </p:nvPr>
        </p:nvSpPr>
        <p:spPr/>
        <p:txBody>
          <a:bodyPr/>
          <a:lstStyle/>
          <a:p>
            <a:r>
              <a:rPr lang="nl-BE" dirty="0"/>
              <a:t>Waar is </a:t>
            </a:r>
            <a:r>
              <a:rPr lang="nl-BE" dirty="0" err="1"/>
              <a:t>wally</a:t>
            </a:r>
            <a:r>
              <a:rPr lang="nl-BE" dirty="0"/>
              <a:t>? (LAND)</a:t>
            </a:r>
            <a:br>
              <a:rPr lang="nl-BE" dirty="0"/>
            </a:br>
            <a:r>
              <a:rPr lang="nl-BE" dirty="0">
                <a:solidFill>
                  <a:srgbClr val="FF0000"/>
                </a:solidFill>
              </a:rPr>
              <a:t>Maleisië</a:t>
            </a:r>
            <a:r>
              <a:rPr lang="nl-BE" dirty="0"/>
              <a:t> </a:t>
            </a:r>
          </a:p>
        </p:txBody>
      </p:sp>
    </p:spTree>
    <p:extLst>
      <p:ext uri="{BB962C8B-B14F-4D97-AF65-F5344CB8AC3E}">
        <p14:creationId xmlns:p14="http://schemas.microsoft.com/office/powerpoint/2010/main" val="963246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9CA523-2869-43A5-A747-949580B0FF8E}"/>
              </a:ext>
            </a:extLst>
          </p:cNvPr>
          <p:cNvSpPr>
            <a:spLocks noGrp="1"/>
          </p:cNvSpPr>
          <p:nvPr>
            <p:ph type="title"/>
          </p:nvPr>
        </p:nvSpPr>
        <p:spPr/>
        <p:txBody>
          <a:bodyPr/>
          <a:lstStyle/>
          <a:p>
            <a:r>
              <a:rPr lang="nl-BE" dirty="0"/>
              <a:t>RONDE 3</a:t>
            </a:r>
          </a:p>
        </p:txBody>
      </p:sp>
      <p:sp>
        <p:nvSpPr>
          <p:cNvPr id="5" name="Tijdelijke aanduiding voor tekst 4">
            <a:extLst>
              <a:ext uri="{FF2B5EF4-FFF2-40B4-BE49-F238E27FC236}">
                <a16:creationId xmlns:a16="http://schemas.microsoft.com/office/drawing/2014/main" id="{9AC9B1F7-E397-4589-812B-795E1485C1B5}"/>
              </a:ext>
            </a:extLst>
          </p:cNvPr>
          <p:cNvSpPr>
            <a:spLocks noGrp="1"/>
          </p:cNvSpPr>
          <p:nvPr>
            <p:ph type="body" idx="1"/>
          </p:nvPr>
        </p:nvSpPr>
        <p:spPr/>
        <p:txBody>
          <a:bodyPr/>
          <a:lstStyle/>
          <a:p>
            <a:r>
              <a:rPr lang="nl-BE" dirty="0"/>
              <a:t>Sport</a:t>
            </a:r>
          </a:p>
          <a:p>
            <a:endParaRPr lang="nl-BE" dirty="0"/>
          </a:p>
        </p:txBody>
      </p:sp>
    </p:spTree>
    <p:extLst>
      <p:ext uri="{BB962C8B-B14F-4D97-AF65-F5344CB8AC3E}">
        <p14:creationId xmlns:p14="http://schemas.microsoft.com/office/powerpoint/2010/main" val="219805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82B01-4DA9-4C45-A9B9-3454473AFB59}"/>
              </a:ext>
            </a:extLst>
          </p:cNvPr>
          <p:cNvSpPr>
            <a:spLocks noGrp="1"/>
          </p:cNvSpPr>
          <p:nvPr>
            <p:ph type="title"/>
          </p:nvPr>
        </p:nvSpPr>
        <p:spPr/>
        <p:txBody>
          <a:bodyPr/>
          <a:lstStyle/>
          <a:p>
            <a:r>
              <a:rPr lang="nl-BE" dirty="0"/>
              <a:t>Wat is de nationale sport in Japan?</a:t>
            </a:r>
          </a:p>
        </p:txBody>
      </p:sp>
      <p:pic>
        <p:nvPicPr>
          <p:cNvPr id="14338" name="Picture 2" descr="Afbeeldingsresultaat voor JAPAN VLAG">
            <a:extLst>
              <a:ext uri="{FF2B5EF4-FFF2-40B4-BE49-F238E27FC236}">
                <a16:creationId xmlns:a16="http://schemas.microsoft.com/office/drawing/2014/main" id="{8DF6B65E-97B2-4645-9857-46BEC1E0FB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8875" y="3249612"/>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8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943E9-B19F-4FE7-80B0-1D227F608E76}"/>
              </a:ext>
            </a:extLst>
          </p:cNvPr>
          <p:cNvSpPr>
            <a:spLocks noGrp="1"/>
          </p:cNvSpPr>
          <p:nvPr>
            <p:ph type="title"/>
          </p:nvPr>
        </p:nvSpPr>
        <p:spPr/>
        <p:txBody>
          <a:bodyPr/>
          <a:lstStyle/>
          <a:p>
            <a:r>
              <a:rPr lang="nl-BE" dirty="0"/>
              <a:t>Welke boxer beet een stuk uit het oor van Evander </a:t>
            </a:r>
            <a:r>
              <a:rPr lang="nl-BE" dirty="0" err="1"/>
              <a:t>Holyliefd</a:t>
            </a:r>
            <a:r>
              <a:rPr lang="nl-BE" dirty="0"/>
              <a:t>?</a:t>
            </a:r>
          </a:p>
        </p:txBody>
      </p:sp>
      <p:pic>
        <p:nvPicPr>
          <p:cNvPr id="18434" name="Picture 2" descr="Afbeeldingsresultaat voor EAR">
            <a:extLst>
              <a:ext uri="{FF2B5EF4-FFF2-40B4-BE49-F238E27FC236}">
                <a16:creationId xmlns:a16="http://schemas.microsoft.com/office/drawing/2014/main" id="{047E1739-A922-43F6-AE1E-C948F19629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6487" y="328295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29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E119B-2683-49F1-8DD3-EE28D8153B74}"/>
              </a:ext>
            </a:extLst>
          </p:cNvPr>
          <p:cNvSpPr>
            <a:spLocks noGrp="1"/>
          </p:cNvSpPr>
          <p:nvPr>
            <p:ph type="title"/>
          </p:nvPr>
        </p:nvSpPr>
        <p:spPr/>
        <p:txBody>
          <a:bodyPr>
            <a:normAutofit fontScale="90000"/>
          </a:bodyPr>
          <a:lstStyle/>
          <a:p>
            <a:r>
              <a:rPr lang="nl-BE" dirty="0"/>
              <a:t>Wat is de bijnaam van het </a:t>
            </a:r>
            <a:r>
              <a:rPr lang="nl-NL" dirty="0"/>
              <a:t>Belgische volleybalploeg (vrouwen) </a:t>
            </a:r>
            <a:br>
              <a:rPr lang="nl-NL" dirty="0"/>
            </a:br>
            <a:endParaRPr lang="nl-BE" dirty="0"/>
          </a:p>
        </p:txBody>
      </p:sp>
      <p:pic>
        <p:nvPicPr>
          <p:cNvPr id="20482" name="Picture 2" descr="Afbeeldingsresultaat voor yellow tigers&quot;">
            <a:extLst>
              <a:ext uri="{FF2B5EF4-FFF2-40B4-BE49-F238E27FC236}">
                <a16:creationId xmlns:a16="http://schemas.microsoft.com/office/drawing/2014/main" id="{B509F288-B76D-457E-8AEF-765FF6704B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5042" y="2286000"/>
            <a:ext cx="5170866"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67DF1-F09C-4045-AAF6-303482BFE1EE}"/>
              </a:ext>
            </a:extLst>
          </p:cNvPr>
          <p:cNvSpPr>
            <a:spLocks noGrp="1"/>
          </p:cNvSpPr>
          <p:nvPr>
            <p:ph type="title"/>
          </p:nvPr>
        </p:nvSpPr>
        <p:spPr/>
        <p:txBody>
          <a:bodyPr/>
          <a:lstStyle/>
          <a:p>
            <a:r>
              <a:rPr lang="nl-BE" dirty="0"/>
              <a:t>WAT BETEKEND EEN BLAUWE VLAG IN DE AUTOSPORT?</a:t>
            </a:r>
          </a:p>
        </p:txBody>
      </p:sp>
      <p:sp>
        <p:nvSpPr>
          <p:cNvPr id="7" name="AutoShape 8" descr="Afbeeldingsresultaat voor autosport blauwe vlag&quot;">
            <a:extLst>
              <a:ext uri="{FF2B5EF4-FFF2-40B4-BE49-F238E27FC236}">
                <a16:creationId xmlns:a16="http://schemas.microsoft.com/office/drawing/2014/main" id="{662A6EE5-172C-4B6C-99F9-A51D2B5191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1516" name="Picture 12" descr="Afbeeldingsresultaat voor autosport blauwe vlag&quot;">
            <a:extLst>
              <a:ext uri="{FF2B5EF4-FFF2-40B4-BE49-F238E27FC236}">
                <a16:creationId xmlns:a16="http://schemas.microsoft.com/office/drawing/2014/main" id="{C468E23E-8A5E-4692-9EB5-070F9CB9B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831" y="2728656"/>
            <a:ext cx="6016337" cy="40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9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0EB39-735D-45ED-9294-C6E45957F93C}"/>
              </a:ext>
            </a:extLst>
          </p:cNvPr>
          <p:cNvSpPr>
            <a:spLocks noGrp="1"/>
          </p:cNvSpPr>
          <p:nvPr>
            <p:ph type="title"/>
          </p:nvPr>
        </p:nvSpPr>
        <p:spPr/>
        <p:txBody>
          <a:bodyPr>
            <a:normAutofit fontScale="90000"/>
          </a:bodyPr>
          <a:lstStyle/>
          <a:p>
            <a:r>
              <a:rPr lang="nl-BE" dirty="0"/>
              <a:t>Welk land werd in 2006 wereldkampioen voetbal ?</a:t>
            </a:r>
            <a:br>
              <a:rPr lang="nl-BE" dirty="0"/>
            </a:br>
            <a:endParaRPr lang="nl-BE" dirty="0"/>
          </a:p>
        </p:txBody>
      </p:sp>
      <p:pic>
        <p:nvPicPr>
          <p:cNvPr id="24578" name="Picture 2" descr="Afbeeldingsresultaat voor wk voetbal 2006&quot;">
            <a:extLst>
              <a:ext uri="{FF2B5EF4-FFF2-40B4-BE49-F238E27FC236}">
                <a16:creationId xmlns:a16="http://schemas.microsoft.com/office/drawing/2014/main" id="{9FEC278F-4165-426A-972A-BD48620ED5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4245" y="2286000"/>
            <a:ext cx="285246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1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249523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82B01-4DA9-4C45-A9B9-3454473AFB59}"/>
              </a:ext>
            </a:extLst>
          </p:cNvPr>
          <p:cNvSpPr>
            <a:spLocks noGrp="1"/>
          </p:cNvSpPr>
          <p:nvPr>
            <p:ph type="title"/>
          </p:nvPr>
        </p:nvSpPr>
        <p:spPr/>
        <p:txBody>
          <a:bodyPr>
            <a:normAutofit fontScale="90000"/>
          </a:bodyPr>
          <a:lstStyle/>
          <a:p>
            <a:r>
              <a:rPr lang="nl-BE" dirty="0"/>
              <a:t>Wat is de nationale sport in Japan?</a:t>
            </a:r>
            <a:br>
              <a:rPr lang="nl-BE" dirty="0"/>
            </a:br>
            <a:r>
              <a:rPr lang="nl-BE" b="1" dirty="0" err="1">
                <a:solidFill>
                  <a:srgbClr val="FF0000"/>
                </a:solidFill>
              </a:rPr>
              <a:t>Sumo</a:t>
            </a:r>
            <a:r>
              <a:rPr lang="nl-BE" b="1" dirty="0">
                <a:solidFill>
                  <a:srgbClr val="FF0000"/>
                </a:solidFill>
              </a:rPr>
              <a:t> Worstelen</a:t>
            </a:r>
            <a:endParaRPr lang="nl-BE" dirty="0">
              <a:solidFill>
                <a:srgbClr val="FF0000"/>
              </a:solidFill>
            </a:endParaRPr>
          </a:p>
        </p:txBody>
      </p:sp>
      <p:pic>
        <p:nvPicPr>
          <p:cNvPr id="14338" name="Picture 2" descr="Afbeeldingsresultaat voor JAPAN VLAG">
            <a:extLst>
              <a:ext uri="{FF2B5EF4-FFF2-40B4-BE49-F238E27FC236}">
                <a16:creationId xmlns:a16="http://schemas.microsoft.com/office/drawing/2014/main" id="{8DF6B65E-97B2-4645-9857-46BEC1E0FB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77395" y="1128451"/>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Afbeeldingsresultaat voor SUMO WORSTELEN&quot;">
            <a:extLst>
              <a:ext uri="{FF2B5EF4-FFF2-40B4-BE49-F238E27FC236}">
                <a16:creationId xmlns:a16="http://schemas.microsoft.com/office/drawing/2014/main" id="{FC6155C7-EA74-41CC-A968-83B3FBC12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31" y="2960890"/>
            <a:ext cx="526732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0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943E9-B19F-4FE7-80B0-1D227F608E76}"/>
              </a:ext>
            </a:extLst>
          </p:cNvPr>
          <p:cNvSpPr>
            <a:spLocks noGrp="1"/>
          </p:cNvSpPr>
          <p:nvPr>
            <p:ph type="title"/>
          </p:nvPr>
        </p:nvSpPr>
        <p:spPr/>
        <p:txBody>
          <a:bodyPr>
            <a:normAutofit fontScale="90000"/>
          </a:bodyPr>
          <a:lstStyle/>
          <a:p>
            <a:r>
              <a:rPr lang="nl-BE" dirty="0"/>
              <a:t>Welke boxer beet een stuk uit het oor van Evander </a:t>
            </a:r>
            <a:r>
              <a:rPr lang="nl-BE" dirty="0" err="1"/>
              <a:t>Holyliefd</a:t>
            </a:r>
            <a:r>
              <a:rPr lang="nl-BE" dirty="0"/>
              <a:t>?</a:t>
            </a:r>
            <a:br>
              <a:rPr lang="nl-BE" dirty="0"/>
            </a:br>
            <a:r>
              <a:rPr lang="nl-BE" b="1" dirty="0" err="1">
                <a:solidFill>
                  <a:srgbClr val="FF0000"/>
                </a:solidFill>
              </a:rPr>
              <a:t>Myke</a:t>
            </a:r>
            <a:r>
              <a:rPr lang="nl-BE" b="1" dirty="0">
                <a:solidFill>
                  <a:srgbClr val="FF0000"/>
                </a:solidFill>
              </a:rPr>
              <a:t> Tyson</a:t>
            </a:r>
            <a:endParaRPr lang="nl-BE" dirty="0">
              <a:solidFill>
                <a:srgbClr val="FF0000"/>
              </a:solidFill>
            </a:endParaRPr>
          </a:p>
        </p:txBody>
      </p:sp>
      <p:pic>
        <p:nvPicPr>
          <p:cNvPr id="17410" name="Picture 2" descr="Afbeeldingsresultaat voor Myke Tyson&quot;">
            <a:extLst>
              <a:ext uri="{FF2B5EF4-FFF2-40B4-BE49-F238E27FC236}">
                <a16:creationId xmlns:a16="http://schemas.microsoft.com/office/drawing/2014/main" id="{11913E69-9695-4112-9DC2-D07AFD4A29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5585" y="3016620"/>
            <a:ext cx="5620829" cy="31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9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E119B-2683-49F1-8DD3-EE28D8153B74}"/>
              </a:ext>
            </a:extLst>
          </p:cNvPr>
          <p:cNvSpPr>
            <a:spLocks noGrp="1"/>
          </p:cNvSpPr>
          <p:nvPr>
            <p:ph type="title"/>
          </p:nvPr>
        </p:nvSpPr>
        <p:spPr/>
        <p:txBody>
          <a:bodyPr>
            <a:normAutofit fontScale="90000"/>
          </a:bodyPr>
          <a:lstStyle/>
          <a:p>
            <a:r>
              <a:rPr lang="nl-BE" dirty="0"/>
              <a:t>Wat is de bijnaam van het </a:t>
            </a:r>
            <a:r>
              <a:rPr lang="nl-NL" dirty="0"/>
              <a:t>Belgische volleybalploeg (vrouwen) </a:t>
            </a:r>
            <a:br>
              <a:rPr lang="nl-NL" dirty="0"/>
            </a:br>
            <a:r>
              <a:rPr lang="nl-BE" b="1" dirty="0" err="1">
                <a:solidFill>
                  <a:srgbClr val="FF0000"/>
                </a:solidFill>
              </a:rPr>
              <a:t>Yellow</a:t>
            </a:r>
            <a:r>
              <a:rPr lang="nl-BE" b="1" dirty="0">
                <a:solidFill>
                  <a:srgbClr val="FF0000"/>
                </a:solidFill>
              </a:rPr>
              <a:t> </a:t>
            </a:r>
            <a:r>
              <a:rPr lang="nl-BE" b="1" dirty="0" err="1">
                <a:solidFill>
                  <a:srgbClr val="FF0000"/>
                </a:solidFill>
              </a:rPr>
              <a:t>Tigers</a:t>
            </a:r>
            <a:br>
              <a:rPr lang="nl-NL" dirty="0"/>
            </a:br>
            <a:endParaRPr lang="nl-BE" dirty="0"/>
          </a:p>
        </p:txBody>
      </p:sp>
      <p:pic>
        <p:nvPicPr>
          <p:cNvPr id="19458" name="Picture 2" descr="Afbeeldingsresultaat voor yellow tigers&quot;">
            <a:extLst>
              <a:ext uri="{FF2B5EF4-FFF2-40B4-BE49-F238E27FC236}">
                <a16:creationId xmlns:a16="http://schemas.microsoft.com/office/drawing/2014/main" id="{25E1A280-86B8-4C83-9DBB-BAB9A430E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5042" y="2286000"/>
            <a:ext cx="5170866" cy="35941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Afbeeldingsresultaat voor yellow tigers&quot;">
            <a:extLst>
              <a:ext uri="{FF2B5EF4-FFF2-40B4-BE49-F238E27FC236}">
                <a16:creationId xmlns:a16="http://schemas.microsoft.com/office/drawing/2014/main" id="{F5DCE4F1-D026-4443-98AE-C1311DE5D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13" y="3060818"/>
            <a:ext cx="26543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6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67DF1-F09C-4045-AAF6-303482BFE1EE}"/>
              </a:ext>
            </a:extLst>
          </p:cNvPr>
          <p:cNvSpPr>
            <a:spLocks noGrp="1"/>
          </p:cNvSpPr>
          <p:nvPr>
            <p:ph type="title"/>
          </p:nvPr>
        </p:nvSpPr>
        <p:spPr/>
        <p:txBody>
          <a:bodyPr>
            <a:normAutofit fontScale="90000"/>
          </a:bodyPr>
          <a:lstStyle/>
          <a:p>
            <a:r>
              <a:rPr lang="nl-BE" dirty="0"/>
              <a:t>WAT BETEKEND EEN BLAUWE VLAG IN DE AUTOSPORT?</a:t>
            </a:r>
            <a:br>
              <a:rPr lang="nl-BE" dirty="0"/>
            </a:br>
            <a:r>
              <a:rPr lang="nl-BE" dirty="0">
                <a:solidFill>
                  <a:srgbClr val="FF0000"/>
                </a:solidFill>
              </a:rPr>
              <a:t>Je moet je door een snellere deelnemer laten inhalen/dubbelen </a:t>
            </a:r>
          </a:p>
        </p:txBody>
      </p:sp>
      <p:sp>
        <p:nvSpPr>
          <p:cNvPr id="7" name="AutoShape 8" descr="Afbeeldingsresultaat voor autosport blauwe vlag&quot;">
            <a:extLst>
              <a:ext uri="{FF2B5EF4-FFF2-40B4-BE49-F238E27FC236}">
                <a16:creationId xmlns:a16="http://schemas.microsoft.com/office/drawing/2014/main" id="{662A6EE5-172C-4B6C-99F9-A51D2B5191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1516" name="Picture 12" descr="Afbeeldingsresultaat voor autosport blauwe vlag&quot;">
            <a:extLst>
              <a:ext uri="{FF2B5EF4-FFF2-40B4-BE49-F238E27FC236}">
                <a16:creationId xmlns:a16="http://schemas.microsoft.com/office/drawing/2014/main" id="{C468E23E-8A5E-4692-9EB5-070F9CB9B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832" y="3053083"/>
            <a:ext cx="5529696" cy="368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95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0EB39-735D-45ED-9294-C6E45957F93C}"/>
              </a:ext>
            </a:extLst>
          </p:cNvPr>
          <p:cNvSpPr>
            <a:spLocks noGrp="1"/>
          </p:cNvSpPr>
          <p:nvPr>
            <p:ph type="title"/>
          </p:nvPr>
        </p:nvSpPr>
        <p:spPr>
          <a:xfrm>
            <a:off x="1251678" y="382385"/>
            <a:ext cx="10178322" cy="1492132"/>
          </a:xfrm>
        </p:spPr>
        <p:txBody>
          <a:bodyPr>
            <a:normAutofit fontScale="90000"/>
          </a:bodyPr>
          <a:lstStyle/>
          <a:p>
            <a:r>
              <a:rPr lang="nl-BE" dirty="0"/>
              <a:t>Welk land werd in 2006 wereldkampioen voetbal ?</a:t>
            </a:r>
            <a:br>
              <a:rPr lang="nl-BE" dirty="0"/>
            </a:br>
            <a:r>
              <a:rPr lang="nl-BE" dirty="0">
                <a:solidFill>
                  <a:srgbClr val="FF0000"/>
                </a:solidFill>
              </a:rPr>
              <a:t>ITALIE </a:t>
            </a:r>
            <a:br>
              <a:rPr lang="nl-BE" dirty="0"/>
            </a:br>
            <a:endParaRPr lang="nl-BE" dirty="0"/>
          </a:p>
        </p:txBody>
      </p:sp>
      <p:pic>
        <p:nvPicPr>
          <p:cNvPr id="22530" name="Picture 2" descr="Afbeeldingsresultaat voor italia 2006 wereldkampioen&quot;">
            <a:extLst>
              <a:ext uri="{FF2B5EF4-FFF2-40B4-BE49-F238E27FC236}">
                <a16:creationId xmlns:a16="http://schemas.microsoft.com/office/drawing/2014/main" id="{13B5141B-0FE4-46E6-8D49-DC80C841D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4181" y="3108936"/>
            <a:ext cx="4733348" cy="398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89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91F47-80B5-4D65-A449-EE1CE8079CD2}"/>
              </a:ext>
            </a:extLst>
          </p:cNvPr>
          <p:cNvSpPr>
            <a:spLocks noGrp="1"/>
          </p:cNvSpPr>
          <p:nvPr>
            <p:ph type="title"/>
          </p:nvPr>
        </p:nvSpPr>
        <p:spPr/>
        <p:txBody>
          <a:bodyPr/>
          <a:lstStyle/>
          <a:p>
            <a:r>
              <a:rPr lang="nl-BE" dirty="0"/>
              <a:t>Ronde 4</a:t>
            </a:r>
          </a:p>
        </p:txBody>
      </p:sp>
      <p:sp>
        <p:nvSpPr>
          <p:cNvPr id="3" name="Tijdelijke aanduiding voor tekst 2">
            <a:extLst>
              <a:ext uri="{FF2B5EF4-FFF2-40B4-BE49-F238E27FC236}">
                <a16:creationId xmlns:a16="http://schemas.microsoft.com/office/drawing/2014/main" id="{D9620B66-5EC1-4B62-83DF-745CA1BAADD7}"/>
              </a:ext>
            </a:extLst>
          </p:cNvPr>
          <p:cNvSpPr>
            <a:spLocks noGrp="1"/>
          </p:cNvSpPr>
          <p:nvPr>
            <p:ph type="body" idx="1"/>
          </p:nvPr>
        </p:nvSpPr>
        <p:spPr/>
        <p:txBody>
          <a:bodyPr/>
          <a:lstStyle/>
          <a:p>
            <a:r>
              <a:rPr lang="nl-BE" dirty="0"/>
              <a:t>Logo’s</a:t>
            </a:r>
          </a:p>
        </p:txBody>
      </p:sp>
    </p:spTree>
    <p:extLst>
      <p:ext uri="{BB962C8B-B14F-4D97-AF65-F5344CB8AC3E}">
        <p14:creationId xmlns:p14="http://schemas.microsoft.com/office/powerpoint/2010/main" val="139172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 </a:t>
            </a:r>
          </a:p>
        </p:txBody>
      </p:sp>
      <p:pic>
        <p:nvPicPr>
          <p:cNvPr id="25606" name="Picture 6" descr="Afbeeldingsresultaat voor LOGO ADOBE&quot;">
            <a:extLst>
              <a:ext uri="{FF2B5EF4-FFF2-40B4-BE49-F238E27FC236}">
                <a16:creationId xmlns:a16="http://schemas.microsoft.com/office/drawing/2014/main" id="{1385FD5C-245F-4465-9E73-525F0D89B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987"/>
          <a:stretch/>
        </p:blipFill>
        <p:spPr bwMode="auto">
          <a:xfrm>
            <a:off x="4439660" y="1967835"/>
            <a:ext cx="3239524" cy="2719575"/>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EFA9C711-7651-4BCB-9388-0F5FBBB63AC4}"/>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3708598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 </a:t>
            </a:r>
          </a:p>
        </p:txBody>
      </p:sp>
      <p:sp>
        <p:nvSpPr>
          <p:cNvPr id="5" name="Tijdelijke aanduiding voor inhoud 4">
            <a:extLst>
              <a:ext uri="{FF2B5EF4-FFF2-40B4-BE49-F238E27FC236}">
                <a16:creationId xmlns:a16="http://schemas.microsoft.com/office/drawing/2014/main" id="{EFA9C711-7651-4BCB-9388-0F5FBBB63AC4}"/>
              </a:ext>
            </a:extLst>
          </p:cNvPr>
          <p:cNvSpPr>
            <a:spLocks noGrp="1"/>
          </p:cNvSpPr>
          <p:nvPr>
            <p:ph idx="1"/>
          </p:nvPr>
        </p:nvSpPr>
        <p:spPr/>
        <p:txBody>
          <a:bodyPr/>
          <a:lstStyle/>
          <a:p>
            <a:endParaRPr lang="nl-BE"/>
          </a:p>
        </p:txBody>
      </p:sp>
      <p:pic>
        <p:nvPicPr>
          <p:cNvPr id="28674" name="Picture 2" descr="Afbeeldingsresultaat voor LOGO ups quiz&quot;">
            <a:extLst>
              <a:ext uri="{FF2B5EF4-FFF2-40B4-BE49-F238E27FC236}">
                <a16:creationId xmlns:a16="http://schemas.microsoft.com/office/drawing/2014/main" id="{F33D2335-4C32-438D-8A05-7EDC8144A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254" y="2286001"/>
            <a:ext cx="4340811" cy="434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 </a:t>
            </a:r>
          </a:p>
        </p:txBody>
      </p:sp>
      <p:pic>
        <p:nvPicPr>
          <p:cNvPr id="25604" name="Picture 4" descr="Afbeeldingsresultaat voor LOGO CORONA&quot;">
            <a:extLst>
              <a:ext uri="{FF2B5EF4-FFF2-40B4-BE49-F238E27FC236}">
                <a16:creationId xmlns:a16="http://schemas.microsoft.com/office/drawing/2014/main" id="{EDE7C426-023C-47EF-813A-661ABD1592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689" t="22306" r="28804" b="52689"/>
          <a:stretch/>
        </p:blipFill>
        <p:spPr bwMode="auto">
          <a:xfrm>
            <a:off x="5424256" y="3275859"/>
            <a:ext cx="1544715" cy="10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5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 </a:t>
            </a:r>
          </a:p>
        </p:txBody>
      </p:sp>
      <p:pic>
        <p:nvPicPr>
          <p:cNvPr id="31746" name="Picture 2" descr="Afbeeldingsresultaat voor LOGO bic&quot;">
            <a:extLst>
              <a:ext uri="{FF2B5EF4-FFF2-40B4-BE49-F238E27FC236}">
                <a16:creationId xmlns:a16="http://schemas.microsoft.com/office/drawing/2014/main" id="{7393805C-307C-4D8D-84D0-FFADD531A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t="23959" r="76704" b="26471"/>
          <a:stretch/>
        </p:blipFill>
        <p:spPr bwMode="auto">
          <a:xfrm>
            <a:off x="5257060" y="2190564"/>
            <a:ext cx="1677880" cy="247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9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serie zie je hier?</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endParaRPr lang="nl-BE" sz="8800" dirty="0"/>
          </a:p>
        </p:txBody>
      </p:sp>
      <p:pic>
        <p:nvPicPr>
          <p:cNvPr id="1026" name="Picture 2" descr="Afbeeldingsresultaat voor sex and the city emoji">
            <a:extLst>
              <a:ext uri="{FF2B5EF4-FFF2-40B4-BE49-F238E27FC236}">
                <a16:creationId xmlns:a16="http://schemas.microsoft.com/office/drawing/2014/main" id="{D659182A-5500-421F-9F1A-F7A75919F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972" y="2778711"/>
            <a:ext cx="9774724" cy="194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2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 </a:t>
            </a:r>
          </a:p>
        </p:txBody>
      </p:sp>
      <p:pic>
        <p:nvPicPr>
          <p:cNvPr id="32770" name="Picture 2" descr="Afbeeldingsresultaat voor logo swarovski&quot;">
            <a:extLst>
              <a:ext uri="{FF2B5EF4-FFF2-40B4-BE49-F238E27FC236}">
                <a16:creationId xmlns:a16="http://schemas.microsoft.com/office/drawing/2014/main" id="{1371C3B1-58C7-496C-B71C-FF05AB983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89" t="19310" r="37282" b="41013"/>
          <a:stretch/>
        </p:blipFill>
        <p:spPr bwMode="auto">
          <a:xfrm>
            <a:off x="4537968" y="2022052"/>
            <a:ext cx="3116063" cy="281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6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a:xfrm>
            <a:off x="1118513" y="475703"/>
            <a:ext cx="10178322" cy="1492132"/>
          </a:xfrm>
        </p:spPr>
        <p:txBody>
          <a:bodyPr/>
          <a:lstStyle/>
          <a:p>
            <a:r>
              <a:rPr lang="nl-BE" dirty="0"/>
              <a:t>Herken jij dit STUKJE logo?</a:t>
            </a:r>
            <a:br>
              <a:rPr lang="nl-BE" dirty="0"/>
            </a:br>
            <a:r>
              <a:rPr lang="nl-BE" dirty="0">
                <a:solidFill>
                  <a:srgbClr val="FF0000"/>
                </a:solidFill>
              </a:rPr>
              <a:t>ADOBE </a:t>
            </a:r>
          </a:p>
        </p:txBody>
      </p:sp>
      <p:pic>
        <p:nvPicPr>
          <p:cNvPr id="25606" name="Picture 6" descr="Afbeeldingsresultaat voor LOGO ADOBE&quot;">
            <a:extLst>
              <a:ext uri="{FF2B5EF4-FFF2-40B4-BE49-F238E27FC236}">
                <a16:creationId xmlns:a16="http://schemas.microsoft.com/office/drawing/2014/main" id="{1385FD5C-245F-4465-9E73-525F0D89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660" y="1967835"/>
            <a:ext cx="3239524" cy="4119737"/>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EFA9C711-7651-4BCB-9388-0F5FBBB63AC4}"/>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1472327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a:t>
            </a:r>
            <a:br>
              <a:rPr lang="nl-BE" dirty="0"/>
            </a:br>
            <a:r>
              <a:rPr lang="nl-BE" dirty="0">
                <a:solidFill>
                  <a:srgbClr val="FF0000"/>
                </a:solidFill>
              </a:rPr>
              <a:t>UPS </a:t>
            </a:r>
          </a:p>
        </p:txBody>
      </p:sp>
      <p:sp>
        <p:nvSpPr>
          <p:cNvPr id="5" name="Tijdelijke aanduiding voor inhoud 4">
            <a:extLst>
              <a:ext uri="{FF2B5EF4-FFF2-40B4-BE49-F238E27FC236}">
                <a16:creationId xmlns:a16="http://schemas.microsoft.com/office/drawing/2014/main" id="{EFA9C711-7651-4BCB-9388-0F5FBBB63AC4}"/>
              </a:ext>
            </a:extLst>
          </p:cNvPr>
          <p:cNvSpPr>
            <a:spLocks noGrp="1"/>
          </p:cNvSpPr>
          <p:nvPr>
            <p:ph idx="1"/>
          </p:nvPr>
        </p:nvSpPr>
        <p:spPr/>
        <p:txBody>
          <a:bodyPr/>
          <a:lstStyle/>
          <a:p>
            <a:endParaRPr lang="nl-BE" dirty="0"/>
          </a:p>
        </p:txBody>
      </p:sp>
      <p:pic>
        <p:nvPicPr>
          <p:cNvPr id="30722" name="Picture 2" descr="Afbeeldingsresultaat voor LOGO ups&quot;">
            <a:extLst>
              <a:ext uri="{FF2B5EF4-FFF2-40B4-BE49-F238E27FC236}">
                <a16:creationId xmlns:a16="http://schemas.microsoft.com/office/drawing/2014/main" id="{7400DEE7-F04D-47D1-82CC-2F6B63536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18569"/>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76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a:t>
            </a:r>
            <a:br>
              <a:rPr lang="nl-BE" dirty="0"/>
            </a:br>
            <a:r>
              <a:rPr lang="nl-BE" dirty="0">
                <a:solidFill>
                  <a:srgbClr val="FF0000"/>
                </a:solidFill>
              </a:rPr>
              <a:t>CORONA </a:t>
            </a:r>
          </a:p>
        </p:txBody>
      </p:sp>
      <p:pic>
        <p:nvPicPr>
          <p:cNvPr id="25604" name="Picture 4" descr="Afbeeldingsresultaat voor LOGO CORONA&quot;">
            <a:extLst>
              <a:ext uri="{FF2B5EF4-FFF2-40B4-BE49-F238E27FC236}">
                <a16:creationId xmlns:a16="http://schemas.microsoft.com/office/drawing/2014/main" id="{EDE7C426-023C-47EF-813A-661ABD159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6789" y="2357194"/>
            <a:ext cx="4118421" cy="411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13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a:t>
            </a:r>
            <a:br>
              <a:rPr lang="nl-BE" dirty="0"/>
            </a:br>
            <a:r>
              <a:rPr lang="nl-BE" dirty="0">
                <a:solidFill>
                  <a:srgbClr val="FF0000"/>
                </a:solidFill>
              </a:rPr>
              <a:t>bic</a:t>
            </a:r>
            <a:r>
              <a:rPr lang="nl-BE" dirty="0"/>
              <a:t> </a:t>
            </a:r>
          </a:p>
        </p:txBody>
      </p:sp>
      <p:pic>
        <p:nvPicPr>
          <p:cNvPr id="31746" name="Picture 2" descr="Afbeeldingsresultaat voor LOGO bic&quot;">
            <a:extLst>
              <a:ext uri="{FF2B5EF4-FFF2-40B4-BE49-F238E27FC236}">
                <a16:creationId xmlns:a16="http://schemas.microsoft.com/office/drawing/2014/main" id="{7393805C-307C-4D8D-84D0-FFADD531A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970" y="1874517"/>
            <a:ext cx="8119738" cy="499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B540E-1397-47C6-B8E4-72CD7F99AE98}"/>
              </a:ext>
            </a:extLst>
          </p:cNvPr>
          <p:cNvSpPr>
            <a:spLocks noGrp="1"/>
          </p:cNvSpPr>
          <p:nvPr>
            <p:ph type="title"/>
          </p:nvPr>
        </p:nvSpPr>
        <p:spPr/>
        <p:txBody>
          <a:bodyPr/>
          <a:lstStyle/>
          <a:p>
            <a:r>
              <a:rPr lang="nl-BE" dirty="0"/>
              <a:t>Herken jij dit STUKJE logo?</a:t>
            </a:r>
            <a:br>
              <a:rPr lang="nl-BE" dirty="0"/>
            </a:br>
            <a:r>
              <a:rPr lang="nl-BE" dirty="0">
                <a:solidFill>
                  <a:srgbClr val="FF0000"/>
                </a:solidFill>
              </a:rPr>
              <a:t>SWAROVSKI </a:t>
            </a:r>
          </a:p>
        </p:txBody>
      </p:sp>
      <p:pic>
        <p:nvPicPr>
          <p:cNvPr id="32770" name="Picture 2" descr="Afbeeldingsresultaat voor logo swarovski&quot;">
            <a:extLst>
              <a:ext uri="{FF2B5EF4-FFF2-40B4-BE49-F238E27FC236}">
                <a16:creationId xmlns:a16="http://schemas.microsoft.com/office/drawing/2014/main" id="{1371C3B1-58C7-496C-B71C-FF05AB983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62125"/>
            <a:ext cx="6096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69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3DB69-6924-42E0-BD84-695E79DB4531}"/>
              </a:ext>
            </a:extLst>
          </p:cNvPr>
          <p:cNvSpPr>
            <a:spLocks noGrp="1"/>
          </p:cNvSpPr>
          <p:nvPr>
            <p:ph type="title"/>
          </p:nvPr>
        </p:nvSpPr>
        <p:spPr/>
        <p:txBody>
          <a:bodyPr/>
          <a:lstStyle/>
          <a:p>
            <a:r>
              <a:rPr lang="nl-BE" dirty="0"/>
              <a:t>Ronde 5</a:t>
            </a:r>
          </a:p>
        </p:txBody>
      </p:sp>
      <p:sp>
        <p:nvSpPr>
          <p:cNvPr id="3" name="Tijdelijke aanduiding voor tekst 2">
            <a:extLst>
              <a:ext uri="{FF2B5EF4-FFF2-40B4-BE49-F238E27FC236}">
                <a16:creationId xmlns:a16="http://schemas.microsoft.com/office/drawing/2014/main" id="{4AB3BFE4-0144-4A26-AFB1-71EA6E2F5790}"/>
              </a:ext>
            </a:extLst>
          </p:cNvPr>
          <p:cNvSpPr>
            <a:spLocks noGrp="1"/>
          </p:cNvSpPr>
          <p:nvPr>
            <p:ph type="body" idx="1"/>
          </p:nvPr>
        </p:nvSpPr>
        <p:spPr/>
        <p:txBody>
          <a:bodyPr/>
          <a:lstStyle/>
          <a:p>
            <a:r>
              <a:rPr lang="nl-BE" dirty="0"/>
              <a:t>Raadsels </a:t>
            </a:r>
          </a:p>
        </p:txBody>
      </p:sp>
    </p:spTree>
    <p:extLst>
      <p:ext uri="{BB962C8B-B14F-4D97-AF65-F5344CB8AC3E}">
        <p14:creationId xmlns:p14="http://schemas.microsoft.com/office/powerpoint/2010/main" val="2732641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 </a:t>
            </a:r>
          </a:p>
        </p:txBody>
      </p:sp>
      <p:pic>
        <p:nvPicPr>
          <p:cNvPr id="34818" name="Picture 2" descr="sokken">
            <a:extLst>
              <a:ext uri="{FF2B5EF4-FFF2-40B4-BE49-F238E27FC236}">
                <a16:creationId xmlns:a16="http://schemas.microsoft.com/office/drawing/2014/main" id="{DF49105F-B868-408B-A8F4-D45C79450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658" y="2950562"/>
            <a:ext cx="32686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142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fontScale="90000"/>
          </a:bodyPr>
          <a:lstStyle/>
          <a:p>
            <a:r>
              <a:rPr lang="nl-BE" dirty="0"/>
              <a:t>Er zijn 3 kamers en je</a:t>
            </a:r>
            <a:r>
              <a:rPr lang="nl-BE" u="sng" dirty="0"/>
              <a:t> moet </a:t>
            </a:r>
            <a:r>
              <a:rPr lang="nl-BE" dirty="0"/>
              <a:t>bij 1 naar binnen. </a:t>
            </a:r>
            <a:br>
              <a:rPr lang="nl-BE" dirty="0"/>
            </a:br>
            <a:r>
              <a:rPr lang="nl-BE" dirty="0"/>
              <a:t>Achter de eerste deur zitten 2 moordenaars. </a:t>
            </a:r>
            <a:br>
              <a:rPr lang="nl-BE" dirty="0"/>
            </a:br>
            <a:r>
              <a:rPr lang="nl-BE" dirty="0"/>
              <a:t>Achter de tweede deur 2 leeuwen die al drie maanden niet gegeten hebben. </a:t>
            </a:r>
            <a:br>
              <a:rPr lang="nl-BE" dirty="0"/>
            </a:br>
            <a:r>
              <a:rPr lang="nl-BE" dirty="0"/>
              <a:t>Achter de derde deur brandt een heftig vuur.</a:t>
            </a:r>
            <a:br>
              <a:rPr lang="nl-BE" b="1" dirty="0"/>
            </a:br>
            <a:r>
              <a:rPr lang="nl-BE" dirty="0"/>
              <a:t>Welke kamer ga je in?</a:t>
            </a:r>
          </a:p>
        </p:txBody>
      </p:sp>
    </p:spTree>
    <p:extLst>
      <p:ext uri="{BB962C8B-B14F-4D97-AF65-F5344CB8AC3E}">
        <p14:creationId xmlns:p14="http://schemas.microsoft.com/office/powerpoint/2010/main" val="2583828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 </a:t>
            </a:r>
          </a:p>
        </p:txBody>
      </p:sp>
      <p:pic>
        <p:nvPicPr>
          <p:cNvPr id="35842" name="Picture 2" descr="Droedel 6901">
            <a:extLst>
              <a:ext uri="{FF2B5EF4-FFF2-40B4-BE49-F238E27FC236}">
                <a16:creationId xmlns:a16="http://schemas.microsoft.com/office/drawing/2014/main" id="{CE08F3C1-F684-4C90-ACA7-4FC9FF0FC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2798071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 </a:t>
            </a:r>
          </a:p>
        </p:txBody>
      </p:sp>
      <p:pic>
        <p:nvPicPr>
          <p:cNvPr id="38914" name="Picture 2" descr="droedel%202">
            <a:extLst>
              <a:ext uri="{FF2B5EF4-FFF2-40B4-BE49-F238E27FC236}">
                <a16:creationId xmlns:a16="http://schemas.microsoft.com/office/drawing/2014/main" id="{7902BCD6-8A09-494C-A491-8821F9F95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68" y="2275859"/>
            <a:ext cx="38020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652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C566A-4615-46CF-8E3A-FC38AF76825B}"/>
              </a:ext>
            </a:extLst>
          </p:cNvPr>
          <p:cNvSpPr>
            <a:spLocks noGrp="1"/>
          </p:cNvSpPr>
          <p:nvPr>
            <p:ph type="title"/>
          </p:nvPr>
        </p:nvSpPr>
        <p:spPr/>
        <p:txBody>
          <a:bodyPr>
            <a:noAutofit/>
          </a:bodyPr>
          <a:lstStyle/>
          <a:p>
            <a:r>
              <a:rPr lang="nl-BE" sz="3600" cap="none" dirty="0"/>
              <a:t>Marc komt elke dag van zijn werk om 17u met de trein aan. Zijn vrouw zorgt er steeds voor, dat ze stipt op dat moment met de auto bij het station arriveert. Marc stapt dan in en ze rijden huiswaarts. Op zekere dag komt Marc om 16u30 met de trein aan, waarvan zijn vrouw niet op de hoogte is. Hij besluit naar huis te wandelen. Na enige tijd komt hij zijn vrouw tegen, die op weg is naar het station. Marc stapt in en ze rijden naar huis. Nu blijkt dat ze 10 minuten eerder thuis zijn dan gewoonlijk. Hoe lang heeft Marc gelopen?</a:t>
            </a:r>
          </a:p>
        </p:txBody>
      </p:sp>
    </p:spTree>
    <p:extLst>
      <p:ext uri="{BB962C8B-B14F-4D97-AF65-F5344CB8AC3E}">
        <p14:creationId xmlns:p14="http://schemas.microsoft.com/office/powerpoint/2010/main" val="470803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a:t>
            </a:r>
            <a:br>
              <a:rPr lang="nl-BE" dirty="0"/>
            </a:br>
            <a:r>
              <a:rPr lang="nl-BE" dirty="0">
                <a:solidFill>
                  <a:srgbClr val="FF0000"/>
                </a:solidFill>
              </a:rPr>
              <a:t>zeurkousen </a:t>
            </a:r>
          </a:p>
        </p:txBody>
      </p:sp>
      <p:pic>
        <p:nvPicPr>
          <p:cNvPr id="34818" name="Picture 2" descr="sokken">
            <a:extLst>
              <a:ext uri="{FF2B5EF4-FFF2-40B4-BE49-F238E27FC236}">
                <a16:creationId xmlns:a16="http://schemas.microsoft.com/office/drawing/2014/main" id="{DF49105F-B868-408B-A8F4-D45C79450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658" y="2950562"/>
            <a:ext cx="32686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08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fontScale="90000"/>
          </a:bodyPr>
          <a:lstStyle/>
          <a:p>
            <a:r>
              <a:rPr lang="nl-BE" sz="4400" dirty="0"/>
              <a:t>Er zijn 3 kamers en je moet bij 1 naar binnen. </a:t>
            </a:r>
            <a:br>
              <a:rPr lang="nl-BE" sz="4400" dirty="0"/>
            </a:br>
            <a:r>
              <a:rPr lang="nl-BE" sz="4400" dirty="0"/>
              <a:t>Achter de eerste deur zitten 2 moordenaars. </a:t>
            </a:r>
            <a:br>
              <a:rPr lang="nl-BE" sz="4400" dirty="0"/>
            </a:br>
            <a:r>
              <a:rPr lang="nl-BE" sz="4400" dirty="0"/>
              <a:t>Achter de tweede deur 2 leeuwen die al drie maanden niet gegeten hebben. </a:t>
            </a:r>
            <a:br>
              <a:rPr lang="nl-BE" sz="4400" dirty="0"/>
            </a:br>
            <a:r>
              <a:rPr lang="nl-BE" sz="4400" dirty="0"/>
              <a:t>Achter de derde deur brandt een heftig vuur.</a:t>
            </a:r>
            <a:br>
              <a:rPr lang="nl-BE" sz="4400" b="1" dirty="0"/>
            </a:br>
            <a:r>
              <a:rPr lang="nl-BE" sz="4400" dirty="0"/>
              <a:t>Welke kamer ga je in?</a:t>
            </a:r>
            <a:br>
              <a:rPr lang="nl-BE" dirty="0"/>
            </a:br>
            <a:r>
              <a:rPr lang="nl-BE" dirty="0">
                <a:solidFill>
                  <a:srgbClr val="FF0000"/>
                </a:solidFill>
              </a:rPr>
              <a:t>De 2e, want de leeuwen zullen inmiddels dood zijn…</a:t>
            </a:r>
          </a:p>
        </p:txBody>
      </p:sp>
    </p:spTree>
    <p:extLst>
      <p:ext uri="{BB962C8B-B14F-4D97-AF65-F5344CB8AC3E}">
        <p14:creationId xmlns:p14="http://schemas.microsoft.com/office/powerpoint/2010/main" val="2898963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a:t>
            </a:r>
            <a:br>
              <a:rPr lang="nl-BE" dirty="0"/>
            </a:br>
            <a:r>
              <a:rPr lang="nl-BE" dirty="0">
                <a:solidFill>
                  <a:srgbClr val="FF0000"/>
                </a:solidFill>
              </a:rPr>
              <a:t>INKTVIS</a:t>
            </a:r>
            <a:r>
              <a:rPr lang="nl-BE" dirty="0"/>
              <a:t> </a:t>
            </a:r>
          </a:p>
        </p:txBody>
      </p:sp>
      <p:pic>
        <p:nvPicPr>
          <p:cNvPr id="35842" name="Picture 2" descr="Droedel 6901">
            <a:extLst>
              <a:ext uri="{FF2B5EF4-FFF2-40B4-BE49-F238E27FC236}">
                <a16:creationId xmlns:a16="http://schemas.microsoft.com/office/drawing/2014/main" id="{CE08F3C1-F684-4C90-ACA7-4FC9FF0FC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12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CA5512-8D40-4ADD-A5E0-3254E5444A80}"/>
              </a:ext>
            </a:extLst>
          </p:cNvPr>
          <p:cNvSpPr>
            <a:spLocks noGrp="1"/>
          </p:cNvSpPr>
          <p:nvPr>
            <p:ph type="title"/>
          </p:nvPr>
        </p:nvSpPr>
        <p:spPr/>
        <p:txBody>
          <a:bodyPr>
            <a:normAutofit/>
          </a:bodyPr>
          <a:lstStyle/>
          <a:p>
            <a:r>
              <a:rPr lang="nl-BE" dirty="0"/>
              <a:t>Wat zie je?</a:t>
            </a:r>
            <a:br>
              <a:rPr lang="nl-BE" dirty="0"/>
            </a:br>
            <a:r>
              <a:rPr lang="nl-BE" dirty="0">
                <a:solidFill>
                  <a:srgbClr val="FF0000"/>
                </a:solidFill>
              </a:rPr>
              <a:t>CIRKELZAAG </a:t>
            </a:r>
          </a:p>
        </p:txBody>
      </p:sp>
      <p:pic>
        <p:nvPicPr>
          <p:cNvPr id="38914" name="Picture 2" descr="droedel%202">
            <a:extLst>
              <a:ext uri="{FF2B5EF4-FFF2-40B4-BE49-F238E27FC236}">
                <a16:creationId xmlns:a16="http://schemas.microsoft.com/office/drawing/2014/main" id="{7902BCD6-8A09-494C-A491-8821F9F95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68" y="2275859"/>
            <a:ext cx="38020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11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C566A-4615-46CF-8E3A-FC38AF76825B}"/>
              </a:ext>
            </a:extLst>
          </p:cNvPr>
          <p:cNvSpPr>
            <a:spLocks noGrp="1"/>
          </p:cNvSpPr>
          <p:nvPr>
            <p:ph type="title"/>
          </p:nvPr>
        </p:nvSpPr>
        <p:spPr/>
        <p:txBody>
          <a:bodyPr>
            <a:noAutofit/>
          </a:bodyPr>
          <a:lstStyle/>
          <a:p>
            <a:r>
              <a:rPr lang="nl-BE" sz="2800" cap="none" dirty="0"/>
              <a:t>Marc komt elke dag van zijn werk om 17u met de trein aan. Zijn vrouw zorgt er steeds voor, dat ze stipt op dat moment met de auto bij het station arriveert. Marc stapt dan in en ze rijden huiswaarts. Op zekere dag komt Marc om 16u30 met de trein aan, waarvan zijn vrouw niet op de hoogte is. Hij besluit naar huis te wandelen. Na enige tijd komt hij zijn vrouw tegen, die op weg is naar het station. Marc stapt in en ze rijden naar huis. Nu blijkt dat ze 10 minuten eerder thuis zijn dan gewoonlijk. Hoe lang heeft Marc gelopen?</a:t>
            </a:r>
            <a:br>
              <a:rPr lang="nl-BE" sz="2800" cap="none" dirty="0"/>
            </a:br>
            <a:r>
              <a:rPr lang="nl-BE" sz="4400" b="1" cap="none" dirty="0">
                <a:solidFill>
                  <a:srgbClr val="FF0000"/>
                </a:solidFill>
              </a:rPr>
              <a:t>Zijn vrouw spaart 10 minuten (5minuten heen en 5 minuten weer). Ze ontmoet haar man dus om 16u55. De trein arriveert om 16u30. </a:t>
            </a:r>
            <a:br>
              <a:rPr lang="nl-BE" sz="4400" b="1" cap="none" dirty="0">
                <a:solidFill>
                  <a:srgbClr val="FF0000"/>
                </a:solidFill>
              </a:rPr>
            </a:br>
            <a:r>
              <a:rPr lang="nl-BE" sz="4400" b="1" cap="none" dirty="0">
                <a:solidFill>
                  <a:srgbClr val="FF0000"/>
                </a:solidFill>
              </a:rPr>
              <a:t>Marc heeft dus 25 minuten gestapt.</a:t>
            </a:r>
            <a:endParaRPr lang="nl-BE" sz="2800" cap="none" dirty="0">
              <a:solidFill>
                <a:srgbClr val="FF0000"/>
              </a:solidFill>
            </a:endParaRPr>
          </a:p>
        </p:txBody>
      </p:sp>
    </p:spTree>
    <p:extLst>
      <p:ext uri="{BB962C8B-B14F-4D97-AF65-F5344CB8AC3E}">
        <p14:creationId xmlns:p14="http://schemas.microsoft.com/office/powerpoint/2010/main" val="4133850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388AF6F-AFBA-474E-A710-53DACC5AA65C}"/>
              </a:ext>
            </a:extLst>
          </p:cNvPr>
          <p:cNvSpPr>
            <a:spLocks noGrp="1"/>
          </p:cNvSpPr>
          <p:nvPr>
            <p:ph type="title"/>
          </p:nvPr>
        </p:nvSpPr>
        <p:spPr/>
        <p:txBody>
          <a:bodyPr/>
          <a:lstStyle/>
          <a:p>
            <a:r>
              <a:rPr lang="nl-BE" dirty="0"/>
              <a:t>Ronde 6</a:t>
            </a:r>
          </a:p>
        </p:txBody>
      </p:sp>
      <p:sp>
        <p:nvSpPr>
          <p:cNvPr id="5" name="Tijdelijke aanduiding voor tekst 4">
            <a:extLst>
              <a:ext uri="{FF2B5EF4-FFF2-40B4-BE49-F238E27FC236}">
                <a16:creationId xmlns:a16="http://schemas.microsoft.com/office/drawing/2014/main" id="{D927BCFB-5059-4928-BEE5-4804E0E64861}"/>
              </a:ext>
            </a:extLst>
          </p:cNvPr>
          <p:cNvSpPr>
            <a:spLocks noGrp="1"/>
          </p:cNvSpPr>
          <p:nvPr>
            <p:ph type="body" idx="1"/>
          </p:nvPr>
        </p:nvSpPr>
        <p:spPr/>
        <p:txBody>
          <a:bodyPr/>
          <a:lstStyle/>
          <a:p>
            <a:r>
              <a:rPr lang="nl-BE" dirty="0"/>
              <a:t>Natuur &amp; Wetenschap</a:t>
            </a:r>
          </a:p>
          <a:p>
            <a:endParaRPr lang="nl-BE" dirty="0"/>
          </a:p>
        </p:txBody>
      </p:sp>
    </p:spTree>
    <p:extLst>
      <p:ext uri="{BB962C8B-B14F-4D97-AF65-F5344CB8AC3E}">
        <p14:creationId xmlns:p14="http://schemas.microsoft.com/office/powerpoint/2010/main" val="2081405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10CEA-AFD7-458D-BE90-BB6E8F054357}"/>
              </a:ext>
            </a:extLst>
          </p:cNvPr>
          <p:cNvSpPr>
            <a:spLocks noGrp="1"/>
          </p:cNvSpPr>
          <p:nvPr>
            <p:ph type="title"/>
          </p:nvPr>
        </p:nvSpPr>
        <p:spPr/>
        <p:txBody>
          <a:bodyPr/>
          <a:lstStyle/>
          <a:p>
            <a:r>
              <a:rPr lang="nl-BE" dirty="0"/>
              <a:t>Welke natuurlijke stof is het hardst?</a:t>
            </a:r>
          </a:p>
        </p:txBody>
      </p:sp>
      <p:sp>
        <p:nvSpPr>
          <p:cNvPr id="3" name="Tijdelijke aanduiding voor inhoud 2">
            <a:extLst>
              <a:ext uri="{FF2B5EF4-FFF2-40B4-BE49-F238E27FC236}">
                <a16:creationId xmlns:a16="http://schemas.microsoft.com/office/drawing/2014/main" id="{87239392-3F0F-4CD8-B7F5-3F5286E743BF}"/>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1306613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5968C-3205-445A-94A8-F28A13C52603}"/>
              </a:ext>
            </a:extLst>
          </p:cNvPr>
          <p:cNvSpPr>
            <a:spLocks noGrp="1"/>
          </p:cNvSpPr>
          <p:nvPr>
            <p:ph type="title"/>
          </p:nvPr>
        </p:nvSpPr>
        <p:spPr>
          <a:xfrm>
            <a:off x="1793216" y="0"/>
            <a:ext cx="10178322" cy="1492132"/>
          </a:xfrm>
        </p:spPr>
        <p:txBody>
          <a:bodyPr>
            <a:normAutofit fontScale="90000"/>
          </a:bodyPr>
          <a:lstStyle/>
          <a:p>
            <a:r>
              <a:rPr lang="nl-BE" dirty="0"/>
              <a:t>U ziet 1 van de kleinste hondenrassen ter wereld dat zijn naam dankt aan de Mexicaanse provincie waar het ras in 1850 werd ontdekt. Wat is de naam van dit ras?</a:t>
            </a:r>
          </a:p>
        </p:txBody>
      </p:sp>
      <p:sp>
        <p:nvSpPr>
          <p:cNvPr id="3" name="Tijdelijke aanduiding voor inhoud 2">
            <a:extLst>
              <a:ext uri="{FF2B5EF4-FFF2-40B4-BE49-F238E27FC236}">
                <a16:creationId xmlns:a16="http://schemas.microsoft.com/office/drawing/2014/main" id="{850BFAFA-3C47-4456-AFED-A9EE83613A78}"/>
              </a:ext>
            </a:extLst>
          </p:cNvPr>
          <p:cNvSpPr>
            <a:spLocks noGrp="1"/>
          </p:cNvSpPr>
          <p:nvPr>
            <p:ph idx="1"/>
          </p:nvPr>
        </p:nvSpPr>
        <p:spPr/>
        <p:txBody>
          <a:bodyPr/>
          <a:lstStyle/>
          <a:p>
            <a:endParaRPr lang="nl-BE" dirty="0"/>
          </a:p>
        </p:txBody>
      </p:sp>
      <p:pic>
        <p:nvPicPr>
          <p:cNvPr id="43010" name="Picture 2" descr="Quizvraag Fauna 6553">
            <a:extLst>
              <a:ext uri="{FF2B5EF4-FFF2-40B4-BE49-F238E27FC236}">
                <a16:creationId xmlns:a16="http://schemas.microsoft.com/office/drawing/2014/main" id="{00388B0F-6664-40C6-8225-78A43D490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068" y="3366529"/>
            <a:ext cx="3306932" cy="33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2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endParaRPr lang="nl-BE" sz="8800" dirty="0"/>
          </a:p>
        </p:txBody>
      </p:sp>
      <p:pic>
        <p:nvPicPr>
          <p:cNvPr id="2050" name="Picture 2" descr="Afbeeldingsresultaat voor freaky friday emoji">
            <a:extLst>
              <a:ext uri="{FF2B5EF4-FFF2-40B4-BE49-F238E27FC236}">
                <a16:creationId xmlns:a16="http://schemas.microsoft.com/office/drawing/2014/main" id="{186A0DA2-1B71-474F-93F4-980BEF86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037" y="3128361"/>
            <a:ext cx="5649925" cy="193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12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84001-7DBB-442A-9CAA-59B878920B2A}"/>
              </a:ext>
            </a:extLst>
          </p:cNvPr>
          <p:cNvSpPr>
            <a:spLocks noGrp="1"/>
          </p:cNvSpPr>
          <p:nvPr>
            <p:ph type="title"/>
          </p:nvPr>
        </p:nvSpPr>
        <p:spPr>
          <a:xfrm>
            <a:off x="1251678" y="382385"/>
            <a:ext cx="10178322" cy="5840862"/>
          </a:xfrm>
        </p:spPr>
        <p:txBody>
          <a:bodyPr>
            <a:noAutofit/>
          </a:bodyPr>
          <a:lstStyle/>
          <a:p>
            <a:r>
              <a:rPr lang="nl-BE" sz="4000" cap="none" dirty="0"/>
              <a:t>Ik ben geen eend en toch heb ik een snavel.</a:t>
            </a:r>
            <a:br>
              <a:rPr lang="nl-BE" sz="4000" cap="none" dirty="0"/>
            </a:br>
            <a:br>
              <a:rPr lang="nl-BE" sz="4000" cap="none" dirty="0"/>
            </a:br>
            <a:r>
              <a:rPr lang="nl-BE" sz="4000" cap="none" dirty="0"/>
              <a:t>Ik leg ook eieren en ben toch een zoogdier,</a:t>
            </a:r>
            <a:br>
              <a:rPr lang="nl-BE" sz="4000" cap="none" dirty="0"/>
            </a:br>
            <a:br>
              <a:rPr lang="nl-BE" sz="4000" cap="none" dirty="0"/>
            </a:br>
            <a:r>
              <a:rPr lang="nl-BE" sz="4000" cap="none" dirty="0"/>
              <a:t>ik heb geen tepels maar toch zoog ik mijn jongen,</a:t>
            </a:r>
            <a:br>
              <a:rPr lang="nl-BE" sz="4000" cap="none" dirty="0"/>
            </a:br>
            <a:br>
              <a:rPr lang="nl-BE" sz="4000" cap="none" dirty="0"/>
            </a:br>
            <a:r>
              <a:rPr lang="nl-BE" sz="4000" cap="none" dirty="0"/>
              <a:t>en ik zwem maar ben geen vis.</a:t>
            </a:r>
            <a:br>
              <a:rPr lang="nl-BE" sz="4000" cap="none" dirty="0"/>
            </a:br>
            <a:r>
              <a:rPr lang="nl-BE" sz="4000" cap="none" dirty="0"/>
              <a:t>Wat voor een dier ben ik?</a:t>
            </a:r>
          </a:p>
        </p:txBody>
      </p:sp>
    </p:spTree>
    <p:extLst>
      <p:ext uri="{BB962C8B-B14F-4D97-AF65-F5344CB8AC3E}">
        <p14:creationId xmlns:p14="http://schemas.microsoft.com/office/powerpoint/2010/main" val="2915767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03E3E-1CC4-4771-A127-F3F1CE2DF6FB}"/>
              </a:ext>
            </a:extLst>
          </p:cNvPr>
          <p:cNvSpPr>
            <a:spLocks noGrp="1"/>
          </p:cNvSpPr>
          <p:nvPr>
            <p:ph type="title"/>
          </p:nvPr>
        </p:nvSpPr>
        <p:spPr/>
        <p:txBody>
          <a:bodyPr/>
          <a:lstStyle/>
          <a:p>
            <a:r>
              <a:rPr lang="nl-BE" dirty="0"/>
              <a:t>Welk metaal heeft als chemische symbool </a:t>
            </a:r>
            <a:r>
              <a:rPr lang="nl-BE" cap="none" dirty="0"/>
              <a:t>Pb</a:t>
            </a:r>
            <a:r>
              <a:rPr lang="nl-BE" dirty="0"/>
              <a:t>?</a:t>
            </a:r>
          </a:p>
        </p:txBody>
      </p:sp>
      <p:sp>
        <p:nvSpPr>
          <p:cNvPr id="3" name="Tijdelijke aanduiding voor inhoud 2">
            <a:extLst>
              <a:ext uri="{FF2B5EF4-FFF2-40B4-BE49-F238E27FC236}">
                <a16:creationId xmlns:a16="http://schemas.microsoft.com/office/drawing/2014/main" id="{63B65549-6D88-4F77-8B28-AB0A9546D3C6}"/>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1482163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4463A-D2A8-483F-9710-6C4194176910}"/>
              </a:ext>
            </a:extLst>
          </p:cNvPr>
          <p:cNvSpPr>
            <a:spLocks noGrp="1"/>
          </p:cNvSpPr>
          <p:nvPr>
            <p:ph type="title"/>
          </p:nvPr>
        </p:nvSpPr>
        <p:spPr/>
        <p:txBody>
          <a:bodyPr>
            <a:normAutofit fontScale="90000"/>
          </a:bodyPr>
          <a:lstStyle/>
          <a:p>
            <a:r>
              <a:rPr lang="nl-BE" dirty="0"/>
              <a:t>Wat voor vogel staat afgebeeld op het logo bij de “Van der Valk-hotels”?</a:t>
            </a:r>
          </a:p>
        </p:txBody>
      </p:sp>
      <p:sp>
        <p:nvSpPr>
          <p:cNvPr id="3" name="Tijdelijke aanduiding voor inhoud 2">
            <a:extLst>
              <a:ext uri="{FF2B5EF4-FFF2-40B4-BE49-F238E27FC236}">
                <a16:creationId xmlns:a16="http://schemas.microsoft.com/office/drawing/2014/main" id="{ED0C0FD4-E3D3-41DE-83D0-C7C3ABCC0E29}"/>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623367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10CEA-AFD7-458D-BE90-BB6E8F054357}"/>
              </a:ext>
            </a:extLst>
          </p:cNvPr>
          <p:cNvSpPr>
            <a:spLocks noGrp="1"/>
          </p:cNvSpPr>
          <p:nvPr>
            <p:ph type="title"/>
          </p:nvPr>
        </p:nvSpPr>
        <p:spPr/>
        <p:txBody>
          <a:bodyPr>
            <a:normAutofit fontScale="90000"/>
          </a:bodyPr>
          <a:lstStyle/>
          <a:p>
            <a:r>
              <a:rPr lang="nl-BE" dirty="0"/>
              <a:t>Welke natuurlijke stof is het hardst?</a:t>
            </a:r>
            <a:br>
              <a:rPr lang="nl-BE" dirty="0"/>
            </a:br>
            <a:r>
              <a:rPr lang="nl-BE" dirty="0">
                <a:solidFill>
                  <a:srgbClr val="FF0000"/>
                </a:solidFill>
              </a:rPr>
              <a:t>DIAMANT</a:t>
            </a:r>
          </a:p>
        </p:txBody>
      </p:sp>
      <p:pic>
        <p:nvPicPr>
          <p:cNvPr id="39938" name="Picture 2" descr="Afbeeldingsresultaat voor DIAMANT">
            <a:extLst>
              <a:ext uri="{FF2B5EF4-FFF2-40B4-BE49-F238E27FC236}">
                <a16:creationId xmlns:a16="http://schemas.microsoft.com/office/drawing/2014/main" id="{2E535DB4-4B3A-4E24-9324-D017CD8AA4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4900" y="2781916"/>
            <a:ext cx="4682200" cy="30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64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5968C-3205-445A-94A8-F28A13C52603}"/>
              </a:ext>
            </a:extLst>
          </p:cNvPr>
          <p:cNvSpPr>
            <a:spLocks noGrp="1"/>
          </p:cNvSpPr>
          <p:nvPr>
            <p:ph type="title"/>
          </p:nvPr>
        </p:nvSpPr>
        <p:spPr>
          <a:xfrm>
            <a:off x="1793216" y="0"/>
            <a:ext cx="10178322" cy="1492132"/>
          </a:xfrm>
        </p:spPr>
        <p:txBody>
          <a:bodyPr>
            <a:normAutofit fontScale="90000"/>
          </a:bodyPr>
          <a:lstStyle/>
          <a:p>
            <a:r>
              <a:rPr lang="nl-BE" dirty="0"/>
              <a:t>U ziet 1 van de kleinste hondenrassen ter wereld dat zijn naam dankt aan de Mexicaanse provincie waar het ras in 1850 werd ontdekt. Wat is de naam van dit ras?</a:t>
            </a:r>
            <a:br>
              <a:rPr lang="nl-BE" dirty="0"/>
            </a:br>
            <a:r>
              <a:rPr lang="nl-BE" b="1" dirty="0">
                <a:solidFill>
                  <a:srgbClr val="FF0000"/>
                </a:solidFill>
              </a:rPr>
              <a:t>Chihuahua</a:t>
            </a:r>
            <a:endParaRPr lang="nl-BE" dirty="0">
              <a:solidFill>
                <a:srgbClr val="FF0000"/>
              </a:solidFill>
            </a:endParaRPr>
          </a:p>
        </p:txBody>
      </p:sp>
      <p:pic>
        <p:nvPicPr>
          <p:cNvPr id="43010" name="Picture 2" descr="Quizvraag Fauna 6553">
            <a:extLst>
              <a:ext uri="{FF2B5EF4-FFF2-40B4-BE49-F238E27FC236}">
                <a16:creationId xmlns:a16="http://schemas.microsoft.com/office/drawing/2014/main" id="{00388B0F-6664-40C6-8225-78A43D490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068" y="3366529"/>
            <a:ext cx="3306932" cy="33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5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84001-7DBB-442A-9CAA-59B878920B2A}"/>
              </a:ext>
            </a:extLst>
          </p:cNvPr>
          <p:cNvSpPr>
            <a:spLocks noGrp="1"/>
          </p:cNvSpPr>
          <p:nvPr>
            <p:ph type="title"/>
          </p:nvPr>
        </p:nvSpPr>
        <p:spPr>
          <a:xfrm>
            <a:off x="1251678" y="382385"/>
            <a:ext cx="10178322" cy="5840862"/>
          </a:xfrm>
        </p:spPr>
        <p:txBody>
          <a:bodyPr>
            <a:noAutofit/>
          </a:bodyPr>
          <a:lstStyle/>
          <a:p>
            <a:r>
              <a:rPr lang="nl-BE" sz="4000" cap="none" dirty="0"/>
              <a:t>Ik ben geen eend en toch heb ik een snavel.</a:t>
            </a:r>
            <a:br>
              <a:rPr lang="nl-BE" sz="4000" cap="none" dirty="0"/>
            </a:br>
            <a:br>
              <a:rPr lang="nl-BE" sz="4000" cap="none" dirty="0"/>
            </a:br>
            <a:r>
              <a:rPr lang="nl-BE" sz="4000" cap="none" dirty="0"/>
              <a:t>Ik leg ook eieren en ben toch een zoogdier,</a:t>
            </a:r>
            <a:br>
              <a:rPr lang="nl-BE" sz="4000" cap="none" dirty="0"/>
            </a:br>
            <a:br>
              <a:rPr lang="nl-BE" sz="4000" cap="none" dirty="0"/>
            </a:br>
            <a:r>
              <a:rPr lang="nl-BE" sz="4000" cap="none" dirty="0"/>
              <a:t>ik heb geen tepels maar toch zoog ik mijn jongen,</a:t>
            </a:r>
            <a:br>
              <a:rPr lang="nl-BE" sz="4000" cap="none" dirty="0"/>
            </a:br>
            <a:br>
              <a:rPr lang="nl-BE" sz="4000" cap="none" dirty="0"/>
            </a:br>
            <a:r>
              <a:rPr lang="nl-BE" sz="4000" cap="none" dirty="0"/>
              <a:t>en ik zwem maar ben geen vis.</a:t>
            </a:r>
            <a:br>
              <a:rPr lang="nl-BE" sz="4000" cap="none" dirty="0"/>
            </a:br>
            <a:r>
              <a:rPr lang="nl-BE" sz="4000" cap="none" dirty="0"/>
              <a:t>Wat voor een dier ben ik?</a:t>
            </a:r>
            <a:br>
              <a:rPr lang="nl-BE" sz="4000" cap="none" dirty="0"/>
            </a:br>
            <a:r>
              <a:rPr lang="nl-BE" sz="4000" cap="none" dirty="0">
                <a:solidFill>
                  <a:srgbClr val="FF0000"/>
                </a:solidFill>
              </a:rPr>
              <a:t>VOGELBEKDIER</a:t>
            </a:r>
            <a:endParaRPr lang="nl-BE" sz="4000" cap="none" dirty="0"/>
          </a:p>
        </p:txBody>
      </p:sp>
      <p:pic>
        <p:nvPicPr>
          <p:cNvPr id="44034" name="Picture 2" descr="Afbeeldingsresultaat voor VOGELBEKDIER">
            <a:extLst>
              <a:ext uri="{FF2B5EF4-FFF2-40B4-BE49-F238E27FC236}">
                <a16:creationId xmlns:a16="http://schemas.microsoft.com/office/drawing/2014/main" id="{4305230A-8497-4139-8B49-3985CF718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944" y="4403324"/>
            <a:ext cx="3595336" cy="239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1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03E3E-1CC4-4771-A127-F3F1CE2DF6FB}"/>
              </a:ext>
            </a:extLst>
          </p:cNvPr>
          <p:cNvSpPr>
            <a:spLocks noGrp="1"/>
          </p:cNvSpPr>
          <p:nvPr>
            <p:ph type="title"/>
          </p:nvPr>
        </p:nvSpPr>
        <p:spPr/>
        <p:txBody>
          <a:bodyPr>
            <a:normAutofit fontScale="90000"/>
          </a:bodyPr>
          <a:lstStyle/>
          <a:p>
            <a:r>
              <a:rPr lang="nl-BE" dirty="0"/>
              <a:t>Welk metaal heeft als chemische symbool </a:t>
            </a:r>
            <a:r>
              <a:rPr lang="nl-BE" cap="none" dirty="0"/>
              <a:t>Pb</a:t>
            </a:r>
            <a:r>
              <a:rPr lang="nl-BE" dirty="0"/>
              <a:t>?</a:t>
            </a:r>
            <a:br>
              <a:rPr lang="nl-BE" dirty="0"/>
            </a:br>
            <a:r>
              <a:rPr lang="nl-BE" dirty="0">
                <a:solidFill>
                  <a:srgbClr val="FF0000"/>
                </a:solidFill>
              </a:rPr>
              <a:t>LOOD</a:t>
            </a:r>
          </a:p>
        </p:txBody>
      </p:sp>
      <p:sp>
        <p:nvSpPr>
          <p:cNvPr id="3" name="Tijdelijke aanduiding voor inhoud 2">
            <a:extLst>
              <a:ext uri="{FF2B5EF4-FFF2-40B4-BE49-F238E27FC236}">
                <a16:creationId xmlns:a16="http://schemas.microsoft.com/office/drawing/2014/main" id="{63B65549-6D88-4F77-8B28-AB0A9546D3C6}"/>
              </a:ext>
            </a:extLst>
          </p:cNvPr>
          <p:cNvSpPr>
            <a:spLocks noGrp="1"/>
          </p:cNvSpPr>
          <p:nvPr>
            <p:ph idx="1"/>
          </p:nvPr>
        </p:nvSpPr>
        <p:spPr/>
        <p:txBody>
          <a:bodyPr/>
          <a:lstStyle/>
          <a:p>
            <a:endParaRPr lang="nl-BE" dirty="0"/>
          </a:p>
        </p:txBody>
      </p:sp>
    </p:spTree>
    <p:extLst>
      <p:ext uri="{BB962C8B-B14F-4D97-AF65-F5344CB8AC3E}">
        <p14:creationId xmlns:p14="http://schemas.microsoft.com/office/powerpoint/2010/main" val="115419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4463A-D2A8-483F-9710-6C4194176910}"/>
              </a:ext>
            </a:extLst>
          </p:cNvPr>
          <p:cNvSpPr>
            <a:spLocks noGrp="1"/>
          </p:cNvSpPr>
          <p:nvPr>
            <p:ph type="title"/>
          </p:nvPr>
        </p:nvSpPr>
        <p:spPr/>
        <p:txBody>
          <a:bodyPr>
            <a:normAutofit fontScale="90000"/>
          </a:bodyPr>
          <a:lstStyle/>
          <a:p>
            <a:r>
              <a:rPr lang="nl-BE" dirty="0"/>
              <a:t>Wat voor vogel staat afgebeeld op het logo bij de “Van der Valk-hotels”?</a:t>
            </a:r>
            <a:br>
              <a:rPr lang="nl-BE" dirty="0"/>
            </a:br>
            <a:r>
              <a:rPr lang="nl-BE" dirty="0">
                <a:solidFill>
                  <a:srgbClr val="FF0000"/>
                </a:solidFill>
              </a:rPr>
              <a:t>TOEKAN</a:t>
            </a:r>
            <a:endParaRPr lang="nl-BE" dirty="0"/>
          </a:p>
        </p:txBody>
      </p:sp>
      <p:pic>
        <p:nvPicPr>
          <p:cNvPr id="46082" name="Picture 2" descr="Afbeeldingsresultaat voor LOGO VAN DER VALK&quot;">
            <a:extLst>
              <a:ext uri="{FF2B5EF4-FFF2-40B4-BE49-F238E27FC236}">
                <a16:creationId xmlns:a16="http://schemas.microsoft.com/office/drawing/2014/main" id="{5AF0011C-6C6F-4F74-BC4E-86C14635D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087" y="2916267"/>
            <a:ext cx="3933825"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8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12575-DE46-48CE-B92F-0578DA8728DE}"/>
              </a:ext>
            </a:extLst>
          </p:cNvPr>
          <p:cNvSpPr>
            <a:spLocks noGrp="1"/>
          </p:cNvSpPr>
          <p:nvPr>
            <p:ph type="ctrTitle"/>
          </p:nvPr>
        </p:nvSpPr>
        <p:spPr/>
        <p:txBody>
          <a:bodyPr/>
          <a:lstStyle/>
          <a:p>
            <a:r>
              <a:rPr lang="nl-BE" dirty="0"/>
              <a:t>Wie heeft het meeste punten op 30? </a:t>
            </a:r>
          </a:p>
        </p:txBody>
      </p:sp>
      <p:sp>
        <p:nvSpPr>
          <p:cNvPr id="3" name="Ondertitel 2">
            <a:extLst>
              <a:ext uri="{FF2B5EF4-FFF2-40B4-BE49-F238E27FC236}">
                <a16:creationId xmlns:a16="http://schemas.microsoft.com/office/drawing/2014/main" id="{F1F2F5FE-613F-4EDF-BE6A-E25205376C1D}"/>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1514818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12575-DE46-48CE-B92F-0578DA8728DE}"/>
              </a:ext>
            </a:extLst>
          </p:cNvPr>
          <p:cNvSpPr>
            <a:spLocks noGrp="1"/>
          </p:cNvSpPr>
          <p:nvPr>
            <p:ph type="ctrTitle"/>
          </p:nvPr>
        </p:nvSpPr>
        <p:spPr/>
        <p:txBody>
          <a:bodyPr/>
          <a:lstStyle/>
          <a:p>
            <a:r>
              <a:rPr lang="nl-BE" dirty="0"/>
              <a:t>PROFICIAT</a:t>
            </a:r>
          </a:p>
        </p:txBody>
      </p:sp>
      <p:sp>
        <p:nvSpPr>
          <p:cNvPr id="3" name="Ondertitel 2">
            <a:extLst>
              <a:ext uri="{FF2B5EF4-FFF2-40B4-BE49-F238E27FC236}">
                <a16:creationId xmlns:a16="http://schemas.microsoft.com/office/drawing/2014/main" id="{F1F2F5FE-613F-4EDF-BE6A-E25205376C1D}"/>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50475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film zie je hier?</a:t>
            </a:r>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87482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normAutofit fontScale="90000"/>
          </a:bodyPr>
          <a:lstStyle/>
          <a:p>
            <a:r>
              <a:rPr lang="nl-BE" dirty="0"/>
              <a:t>Welke film zie je hier?</a:t>
            </a:r>
            <a:br>
              <a:rPr lang="nl-BE" dirty="0"/>
            </a:br>
            <a:r>
              <a:rPr lang="nl-BE" dirty="0">
                <a:solidFill>
                  <a:srgbClr val="FF0000"/>
                </a:solidFill>
              </a:rPr>
              <a:t>Beauty </a:t>
            </a:r>
            <a:r>
              <a:rPr lang="nl-BE" dirty="0" err="1">
                <a:solidFill>
                  <a:srgbClr val="FF0000"/>
                </a:solidFill>
              </a:rPr>
              <a:t>and</a:t>
            </a:r>
            <a:r>
              <a:rPr lang="nl-BE" dirty="0">
                <a:solidFill>
                  <a:srgbClr val="FF0000"/>
                </a:solidFill>
              </a:rPr>
              <a:t> </a:t>
            </a:r>
            <a:r>
              <a:rPr lang="nl-BE" dirty="0" err="1">
                <a:solidFill>
                  <a:srgbClr val="FF0000"/>
                </a:solidFill>
              </a:rPr>
              <a:t>the</a:t>
            </a:r>
            <a:r>
              <a:rPr lang="nl-BE" dirty="0">
                <a:solidFill>
                  <a:srgbClr val="FF0000"/>
                </a:solidFill>
              </a:rPr>
              <a:t> </a:t>
            </a:r>
            <a:r>
              <a:rPr lang="nl-BE" dirty="0" err="1">
                <a:solidFill>
                  <a:srgbClr val="FF0000"/>
                </a:solidFill>
              </a:rPr>
              <a:t>beast</a:t>
            </a:r>
            <a:r>
              <a:rPr lang="nl-BE" dirty="0">
                <a:solidFill>
                  <a:srgbClr val="FF0000"/>
                </a:solidFill>
              </a:rPr>
              <a:t> /</a:t>
            </a:r>
            <a:br>
              <a:rPr lang="nl-BE" dirty="0">
                <a:solidFill>
                  <a:srgbClr val="FF0000"/>
                </a:solidFill>
              </a:rPr>
            </a:br>
            <a:r>
              <a:rPr lang="nl-BE" dirty="0">
                <a:solidFill>
                  <a:srgbClr val="FF0000"/>
                </a:solidFill>
              </a:rPr>
              <a:t>Belle &amp; het beest</a:t>
            </a:r>
            <a:endParaRPr lang="nl-BE" dirty="0"/>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r>
              <a:rPr lang="nl-BE" sz="8800" dirty="0"/>
              <a:t>👸❤️🌹🐻</a:t>
            </a:r>
          </a:p>
        </p:txBody>
      </p:sp>
    </p:spTree>
    <p:extLst>
      <p:ext uri="{BB962C8B-B14F-4D97-AF65-F5344CB8AC3E}">
        <p14:creationId xmlns:p14="http://schemas.microsoft.com/office/powerpoint/2010/main" val="142377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F20059-899F-4B87-A676-46966F385DB4}"/>
              </a:ext>
            </a:extLst>
          </p:cNvPr>
          <p:cNvSpPr>
            <a:spLocks noGrp="1"/>
          </p:cNvSpPr>
          <p:nvPr>
            <p:ph type="title"/>
          </p:nvPr>
        </p:nvSpPr>
        <p:spPr/>
        <p:txBody>
          <a:bodyPr/>
          <a:lstStyle/>
          <a:p>
            <a:r>
              <a:rPr lang="nl-BE" dirty="0"/>
              <a:t>Welke serie zie je hier?</a:t>
            </a:r>
            <a:br>
              <a:rPr lang="nl-BE" dirty="0"/>
            </a:br>
            <a:r>
              <a:rPr lang="nl-BE" dirty="0" err="1">
                <a:solidFill>
                  <a:srgbClr val="FF0000"/>
                </a:solidFill>
              </a:rPr>
              <a:t>Sex</a:t>
            </a:r>
            <a:r>
              <a:rPr lang="nl-BE" dirty="0">
                <a:solidFill>
                  <a:srgbClr val="FF0000"/>
                </a:solidFill>
              </a:rPr>
              <a:t> </a:t>
            </a:r>
            <a:r>
              <a:rPr lang="nl-BE" dirty="0" err="1">
                <a:solidFill>
                  <a:srgbClr val="FF0000"/>
                </a:solidFill>
              </a:rPr>
              <a:t>and</a:t>
            </a:r>
            <a:r>
              <a:rPr lang="nl-BE" dirty="0">
                <a:solidFill>
                  <a:srgbClr val="FF0000"/>
                </a:solidFill>
              </a:rPr>
              <a:t> </a:t>
            </a:r>
            <a:r>
              <a:rPr lang="nl-BE" dirty="0" err="1">
                <a:solidFill>
                  <a:srgbClr val="FF0000"/>
                </a:solidFill>
              </a:rPr>
              <a:t>the</a:t>
            </a:r>
            <a:r>
              <a:rPr lang="nl-BE" dirty="0">
                <a:solidFill>
                  <a:srgbClr val="FF0000"/>
                </a:solidFill>
              </a:rPr>
              <a:t> </a:t>
            </a:r>
            <a:r>
              <a:rPr lang="nl-BE" dirty="0" err="1">
                <a:solidFill>
                  <a:srgbClr val="FF0000"/>
                </a:solidFill>
              </a:rPr>
              <a:t>city</a:t>
            </a:r>
            <a:endParaRPr lang="nl-BE" dirty="0"/>
          </a:p>
        </p:txBody>
      </p:sp>
      <p:sp>
        <p:nvSpPr>
          <p:cNvPr id="5" name="Tijdelijke aanduiding voor inhoud 4">
            <a:extLst>
              <a:ext uri="{FF2B5EF4-FFF2-40B4-BE49-F238E27FC236}">
                <a16:creationId xmlns:a16="http://schemas.microsoft.com/office/drawing/2014/main" id="{D9DA876B-F66C-40E0-8A19-7DC51C1A35B6}"/>
              </a:ext>
            </a:extLst>
          </p:cNvPr>
          <p:cNvSpPr>
            <a:spLocks noGrp="1"/>
          </p:cNvSpPr>
          <p:nvPr>
            <p:ph idx="1"/>
          </p:nvPr>
        </p:nvSpPr>
        <p:spPr/>
        <p:txBody>
          <a:bodyPr>
            <a:normAutofit/>
          </a:bodyPr>
          <a:lstStyle/>
          <a:p>
            <a:pPr marL="0" indent="0" algn="ctr">
              <a:buNone/>
            </a:pPr>
            <a:endParaRPr lang="nl-BE" sz="8800" dirty="0"/>
          </a:p>
        </p:txBody>
      </p:sp>
      <p:pic>
        <p:nvPicPr>
          <p:cNvPr id="1026" name="Picture 2" descr="Afbeeldingsresultaat voor sex and the city emoji">
            <a:extLst>
              <a:ext uri="{FF2B5EF4-FFF2-40B4-BE49-F238E27FC236}">
                <a16:creationId xmlns:a16="http://schemas.microsoft.com/office/drawing/2014/main" id="{D659182A-5500-421F-9F1A-F7A75919F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972" y="2778711"/>
            <a:ext cx="9774724" cy="194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67753"/>
      </p:ext>
    </p:extLst>
  </p:cSld>
  <p:clrMapOvr>
    <a:masterClrMapping/>
  </p:clrMapOvr>
</p:sld>
</file>

<file path=ppt/theme/theme1.xml><?xml version="1.0" encoding="utf-8"?>
<a:theme xmlns:a="http://schemas.openxmlformats.org/drawingml/2006/main" name="Ba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259</TotalTime>
  <Words>1066</Words>
  <Application>Microsoft Office PowerPoint</Application>
  <PresentationFormat>Breedbeeld</PresentationFormat>
  <Paragraphs>81</Paragraphs>
  <Slides>69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69</vt:i4>
      </vt:variant>
    </vt:vector>
  </HeadingPairs>
  <TitlesOfParts>
    <vt:vector size="73" baseType="lpstr">
      <vt:lpstr>Arial</vt:lpstr>
      <vt:lpstr>Gill Sans MT</vt:lpstr>
      <vt:lpstr>Impact</vt:lpstr>
      <vt:lpstr>Badge</vt:lpstr>
      <vt:lpstr>LOZER Lodge   quiz</vt:lpstr>
      <vt:lpstr>RONDE 1</vt:lpstr>
      <vt:lpstr>Welke film zie je hier?</vt:lpstr>
      <vt:lpstr>Welke serie zie je hier?</vt:lpstr>
      <vt:lpstr>Welke film zie je hier?</vt:lpstr>
      <vt:lpstr>Welke film zie je hier?</vt:lpstr>
      <vt:lpstr>Welke film zie je hier?</vt:lpstr>
      <vt:lpstr>Welke film zie je hier? Beauty and the beast / Belle &amp; het beest</vt:lpstr>
      <vt:lpstr>Welke serie zie je hier? Sex and the city</vt:lpstr>
      <vt:lpstr>Welke film zie je hier? CHICKEN RUN</vt:lpstr>
      <vt:lpstr>Welke film zie je hier? FREAKY FRIDAY</vt:lpstr>
      <vt:lpstr>Welke film zie je hier? LORD OF THE RINGS</vt:lpstr>
      <vt:lpstr>RONDE 2</vt:lpstr>
      <vt:lpstr>Waar is wally? (stad)</vt:lpstr>
      <vt:lpstr>Waar is wally? (land)</vt:lpstr>
      <vt:lpstr>Waar is wally? (GEBOUW)</vt:lpstr>
      <vt:lpstr>Waar is wally? (STAD)</vt:lpstr>
      <vt:lpstr>Waar is wally? (LAND)</vt:lpstr>
      <vt:lpstr>Waar is wally? (stad) Geraardsbergen</vt:lpstr>
      <vt:lpstr>Waar is wally? (land) ITALIE </vt:lpstr>
      <vt:lpstr>Waar is wally? (GEBOUW) Taj Mahal </vt:lpstr>
      <vt:lpstr>Waar is wally? (STAD) BILBAO</vt:lpstr>
      <vt:lpstr>Waar is wally? (LAND) Maleisië </vt:lpstr>
      <vt:lpstr>RONDE 3</vt:lpstr>
      <vt:lpstr>Wat is de nationale sport in Japan?</vt:lpstr>
      <vt:lpstr>Welke boxer beet een stuk uit het oor van Evander Holyliefd?</vt:lpstr>
      <vt:lpstr>Wat is de bijnaam van het Belgische volleybalploeg (vrouwen)  </vt:lpstr>
      <vt:lpstr>WAT BETEKEND EEN BLAUWE VLAG IN DE AUTOSPORT?</vt:lpstr>
      <vt:lpstr>Welk land werd in 2006 wereldkampioen voetbal ? </vt:lpstr>
      <vt:lpstr>Wat is de nationale sport in Japan? Sumo Worstelen</vt:lpstr>
      <vt:lpstr>Welke boxer beet een stuk uit het oor van Evander Holyliefd? Myke Tyson</vt:lpstr>
      <vt:lpstr>Wat is de bijnaam van het Belgische volleybalploeg (vrouwen)  Yellow Tigers </vt:lpstr>
      <vt:lpstr>WAT BETEKEND EEN BLAUWE VLAG IN DE AUTOSPORT? Je moet je door een snellere deelnemer laten inhalen/dubbelen </vt:lpstr>
      <vt:lpstr>Welk land werd in 2006 wereldkampioen voetbal ? ITALIE  </vt:lpstr>
      <vt:lpstr>Ronde 4</vt:lpstr>
      <vt:lpstr>Herken jij dit STUKJE logo? </vt:lpstr>
      <vt:lpstr>Herken jij dit STUKJE logo? </vt:lpstr>
      <vt:lpstr>Herken jij dit STUKJE logo? </vt:lpstr>
      <vt:lpstr>Herken jij dit STUKJE logo? </vt:lpstr>
      <vt:lpstr>Herken jij dit STUKJE logo? </vt:lpstr>
      <vt:lpstr>Herken jij dit STUKJE logo? ADOBE </vt:lpstr>
      <vt:lpstr>Herken jij dit STUKJE logo? UPS </vt:lpstr>
      <vt:lpstr>Herken jij dit STUKJE logo? CORONA </vt:lpstr>
      <vt:lpstr>Herken jij dit STUKJE logo? bic </vt:lpstr>
      <vt:lpstr>Herken jij dit STUKJE logo? SWAROVSKI </vt:lpstr>
      <vt:lpstr>Ronde 5</vt:lpstr>
      <vt:lpstr>Wat zie je? </vt:lpstr>
      <vt:lpstr>Er zijn 3 kamers en je moet bij 1 naar binnen.  Achter de eerste deur zitten 2 moordenaars.  Achter de tweede deur 2 leeuwen die al drie maanden niet gegeten hebben.  Achter de derde deur brandt een heftig vuur. Welke kamer ga je in?</vt:lpstr>
      <vt:lpstr>Wat zie je? </vt:lpstr>
      <vt:lpstr>Wat zie je? </vt:lpstr>
      <vt:lpstr>Marc komt elke dag van zijn werk om 17u met de trein aan. Zijn vrouw zorgt er steeds voor, dat ze stipt op dat moment met de auto bij het station arriveert. Marc stapt dan in en ze rijden huiswaarts. Op zekere dag komt Marc om 16u30 met de trein aan, waarvan zijn vrouw niet op de hoogte is. Hij besluit naar huis te wandelen. Na enige tijd komt hij zijn vrouw tegen, die op weg is naar het station. Marc stapt in en ze rijden naar huis. Nu blijkt dat ze 10 minuten eerder thuis zijn dan gewoonlijk. Hoe lang heeft Marc gelopen?</vt:lpstr>
      <vt:lpstr>Wat zie je? zeurkousen </vt:lpstr>
      <vt:lpstr>Er zijn 3 kamers en je moet bij 1 naar binnen.  Achter de eerste deur zitten 2 moordenaars.  Achter de tweede deur 2 leeuwen die al drie maanden niet gegeten hebben.  Achter de derde deur brandt een heftig vuur. Welke kamer ga je in? De 2e, want de leeuwen zullen inmiddels dood zijn…</vt:lpstr>
      <vt:lpstr>Wat zie je? INKTVIS </vt:lpstr>
      <vt:lpstr>Wat zie je? CIRKELZAAG </vt:lpstr>
      <vt:lpstr>Marc komt elke dag van zijn werk om 17u met de trein aan. Zijn vrouw zorgt er steeds voor, dat ze stipt op dat moment met de auto bij het station arriveert. Marc stapt dan in en ze rijden huiswaarts. Op zekere dag komt Marc om 16u30 met de trein aan, waarvan zijn vrouw niet op de hoogte is. Hij besluit naar huis te wandelen. Na enige tijd komt hij zijn vrouw tegen, die op weg is naar het station. Marc stapt in en ze rijden naar huis. Nu blijkt dat ze 10 minuten eerder thuis zijn dan gewoonlijk. Hoe lang heeft Marc gelopen? Zijn vrouw spaart 10 minuten (5minuten heen en 5 minuten weer). Ze ontmoet haar man dus om 16u55. De trein arriveert om 16u30.  Marc heeft dus 25 minuten gestapt.</vt:lpstr>
      <vt:lpstr>Ronde 6</vt:lpstr>
      <vt:lpstr>Welke natuurlijke stof is het hardst?</vt:lpstr>
      <vt:lpstr>U ziet 1 van de kleinste hondenrassen ter wereld dat zijn naam dankt aan de Mexicaanse provincie waar het ras in 1850 werd ontdekt. Wat is de naam van dit ras?</vt:lpstr>
      <vt:lpstr>Ik ben geen eend en toch heb ik een snavel.  Ik leg ook eieren en ben toch een zoogdier,  ik heb geen tepels maar toch zoog ik mijn jongen,  en ik zwem maar ben geen vis. Wat voor een dier ben ik?</vt:lpstr>
      <vt:lpstr>Welk metaal heeft als chemische symbool Pb?</vt:lpstr>
      <vt:lpstr>Wat voor vogel staat afgebeeld op het logo bij de “Van der Valk-hotels”?</vt:lpstr>
      <vt:lpstr>Welke natuurlijke stof is het hardst? DIAMANT</vt:lpstr>
      <vt:lpstr>U ziet 1 van de kleinste hondenrassen ter wereld dat zijn naam dankt aan de Mexicaanse provincie waar het ras in 1850 werd ontdekt. Wat is de naam van dit ras? Chihuahua</vt:lpstr>
      <vt:lpstr>Ik ben geen eend en toch heb ik een snavel.  Ik leg ook eieren en ben toch een zoogdier,  ik heb geen tepels maar toch zoog ik mijn jongen,  en ik zwem maar ben geen vis. Wat voor een dier ben ik? VOGELBEKDIER</vt:lpstr>
      <vt:lpstr>Welk metaal heeft als chemische symbool Pb? LOOD</vt:lpstr>
      <vt:lpstr>Wat voor vogel staat afgebeeld op het logo bij de “Van der Valk-hotels”? TOEKAN</vt:lpstr>
      <vt:lpstr>Wie heeft het meeste punten op 30? </vt:lpstr>
      <vt:lpstr>PROFICIAT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LOZER Lodge  kids quiz</dc:title>
  <dc:creator>Info - Bi-ventielbos</dc:creator>
  <cp:lastModifiedBy>Info - Bi-ventielbos</cp:lastModifiedBy>
  <cp:revision>23</cp:revision>
  <dcterms:created xsi:type="dcterms:W3CDTF">2019-11-15T10:19:59Z</dcterms:created>
  <dcterms:modified xsi:type="dcterms:W3CDTF">2019-11-15T14:40:51Z</dcterms:modified>
</cp:coreProperties>
</file>